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44.xml" ContentType="application/vnd.openxmlformats-officedocument.presentationml.slide+xml"/>
  <Override PartName="/ppt/slides/slide248.xml" ContentType="application/vnd.openxmlformats-officedocument.presentationml.slide+xml"/>
  <Override PartName="/ppt/notesSlides/notesSlide69.xml" ContentType="application/vnd.openxmlformats-officedocument.presentationml.notesSlide+xml"/>
  <Override PartName="/ppt/slideLayouts/slideLayout20.xml" ContentType="application/vnd.openxmlformats-officedocument.presentationml.slideLayout+xml"/>
  <Override PartName="/ppt/notesSlides/notesSlide71.xml" ContentType="application/vnd.openxmlformats-officedocument.presentationml.notesSlide+xml"/>
  <Override PartName="/ppt/notesMasters/notesMaster10.xml" ContentType="application/vnd.openxmlformats-officedocument.presentationml.notesMaster+xml"/>
  <Override PartName="/ppt/slides/slide50.xml" ContentType="application/vnd.openxmlformats-officedocument.presentationml.slide+xml"/>
  <Override PartName="/ppt/slideMasters/slideMaster10.xml" ContentType="application/vnd.openxmlformats-officedocument.presentationml.slideMaster+xml"/>
  <Override PartName="/ppt/theme/theme20.xml" ContentType="application/vnd.openxmlformats-officedocument.theme+xml"/>
  <Override PartName="/ppt/slides/slide1120.xml" ContentType="application/vnd.openxmlformats-officedocument.presentationml.slide+xml"/>
  <Override PartName="/ppt/slides/slide393.xml" ContentType="application/vnd.openxmlformats-officedocument.presentationml.slide+xml"/>
  <Override PartName="/ppt/slides/slide4510.xml" ContentType="application/vnd.openxmlformats-officedocument.presentationml.slide+xml"/>
  <Override PartName="/ppt/slides/slide635.xml" ContentType="application/vnd.openxmlformats-officedocument.presentationml.slide+xml"/>
  <Override PartName="/ppt/slides/slide910.xml" ContentType="application/vnd.openxmlformats-officedocument.presentationml.slide+xml"/>
  <Override PartName="/ppt/slides/slide2570.xml" ContentType="application/vnd.openxmlformats-officedocument.presentationml.slide+xml"/>
  <Override PartName="/ppt/slides/slide4120.xml" ContentType="application/vnd.openxmlformats-officedocument.presentationml.slide+xml"/>
  <Override PartName="/ppt/slides/slide3780.xml" ContentType="application/vnd.openxmlformats-officedocument.presentationml.slide+xml"/>
  <Override PartName="/ppt/slides/slide3930.xml" ContentType="application/vnd.openxmlformats-officedocument.presentationml.slide+xml"/>
  <Override PartName="/ppt/slides/slide634.xml" ContentType="application/vnd.openxmlformats-officedocument.presentationml.slide+xml"/>
  <Override PartName="/ppt/slides/slide396.xml" ContentType="application/vnd.openxmlformats-officedocument.presentationml.slide+xml"/>
  <Override PartName="/ppt/slideLayouts/slideLayout60.xml" ContentType="application/vnd.openxmlformats-officedocument.presentationml.slideLayout+xml"/>
  <Override PartName="/ppt/slides/slide3010.xml" ContentType="application/vnd.openxmlformats-officedocument.presentationml.slide+xml"/>
  <Override PartName="/ppt/slides/slide1990.xml" ContentType="application/vnd.openxmlformats-officedocument.presentationml.slide+xml"/>
  <Override PartName="/ppt/slides/slide3740.xml" ContentType="application/vnd.openxmlformats-officedocument.presentationml.slide+xml"/>
  <Override PartName="/ppt/slides/slide710.xml" ContentType="application/vnd.openxmlformats-officedocument.presentationml.slide+xml"/>
  <Override PartName="/ppt/slides/slide169.xml" ContentType="application/vnd.openxmlformats-officedocument.presentationml.slide+xml"/>
  <Override PartName="/ppt/slides/slide607.xml" ContentType="application/vnd.openxmlformats-officedocument.presentationml.slide+xml"/>
  <Override PartName="/ppt/slides/slide1470.xml" ContentType="application/vnd.openxmlformats-officedocument.presentationml.slide+xml"/>
  <Override PartName="/ppt/slides/slide4670.xml" ContentType="application/vnd.openxmlformats-officedocument.presentationml.slide+xml"/>
  <Override PartName="/ppt/slides/slide2910.xml" ContentType="application/vnd.openxmlformats-officedocument.presentationml.slide+xml"/>
  <Override PartName="/ppt/slides/slide3250.xml" ContentType="application/vnd.openxmlformats-officedocument.presentationml.slide+xml"/>
  <Override PartName="/ppt/slides/slide190.xml" ContentType="application/vnd.openxmlformats-officedocument.presentationml.slide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s/slide1170.xml" ContentType="application/vnd.openxmlformats-officedocument.presentationml.slide+xml"/>
  <Override PartName="/ppt/slides/slide1130.xml" ContentType="application/vnd.openxmlformats-officedocument.presentationml.slide+xml"/>
  <Override PartName="/ppt/slideLayouts/slideLayout200.xml" ContentType="application/vnd.openxmlformats-officedocument.presentationml.slideLayout+xml"/>
  <Override PartName="/ppt/slides/slide1410.xml" ContentType="application/vnd.openxmlformats-officedocument.presentationml.slide+xml"/>
  <Override PartName="/ppt/slides/slide1370.xml" ContentType="application/vnd.openxmlformats-officedocument.presentationml.slide+xml"/>
  <Override PartName="/ppt/slides/slide1230.xml" ContentType="application/vnd.openxmlformats-officedocument.presentationml.slide+xml"/>
  <Override PartName="/ppt/slides/slide394.xml" ContentType="application/vnd.openxmlformats-officedocument.presentationml.slide+xml"/>
  <Override PartName="/ppt/slides/slide4590.xml" ContentType="application/vnd.openxmlformats-officedocument.presentationml.slide+xml"/>
  <Override PartName="/ppt/slides/slide4520.xml" ContentType="application/vnd.openxmlformats-officedocument.presentationml.slide+xml"/>
  <Override PartName="/ppt/slides/slide646.xml" ContentType="application/vnd.openxmlformats-officedocument.presentationml.slide+xml"/>
  <Override PartName="/ppt/slides/slide636.xml" ContentType="application/vnd.openxmlformats-officedocument.presentationml.slide+xml"/>
  <Override PartName="/ppt/slides/slide655.xml" ContentType="application/vnd.openxmlformats-officedocument.presentationml.slide+xml"/>
  <Override PartName="/ppt/slides/slide653.xml" ContentType="application/vnd.openxmlformats-officedocument.presentationml.slide+xml"/>
  <Override PartName="/ppt/slides/slide651.xml" ContentType="application/vnd.openxmlformats-officedocument.presentationml.slide+xml"/>
  <Override PartName="/ppt/slides/slide1070.xml" ContentType="application/vnd.openxmlformats-officedocument.presentationml.slide+xml"/>
  <Override PartName="/ppt/slides/slide1030.xml" ContentType="application/vnd.openxmlformats-officedocument.presentationml.slide+xml"/>
  <Override PartName="/ppt/slides/slide920.xml" ContentType="application/vnd.openxmlformats-officedocument.presentationml.slide+xml"/>
  <Override PartName="/ppt/slides/slide2800.xml" ContentType="application/vnd.openxmlformats-officedocument.presentationml.slide+xml"/>
  <Override PartName="/ppt/slides/slide2700.xml" ContentType="application/vnd.openxmlformats-officedocument.presentationml.slide+xml"/>
  <Override PartName="/ppt/slides/slide2580.xml" ContentType="application/vnd.openxmlformats-officedocument.presentationml.slide+xml"/>
  <Override PartName="/ppt/slides/slide4290.xml" ContentType="application/vnd.openxmlformats-officedocument.presentationml.slide+xml"/>
  <Override PartName="/ppt/slides/slide4190.xml" ContentType="application/vnd.openxmlformats-officedocument.presentationml.slide+xml"/>
  <Override PartName="/ppt/slides/slide4130.xml" ContentType="application/vnd.openxmlformats-officedocument.presentationml.slide+xml"/>
  <Override PartName="/ppt/slides/slide3890.xml" ContentType="application/vnd.openxmlformats-officedocument.presentationml.slide+xml"/>
  <Override PartName="/ppt/slides/slide3820.xml" ContentType="application/vnd.openxmlformats-officedocument.presentationml.slide+xml"/>
  <Override PartName="/ppt/slides/slide3790.xml" ContentType="application/vnd.openxmlformats-officedocument.presentationml.slide+xml"/>
  <Override PartName="/ppt/slides/slide3050.xml" ContentType="application/vnd.openxmlformats-officedocument.presentationml.slide+xml"/>
  <Override PartName="/ppt/slides/slide4040.xml" ContentType="application/vnd.openxmlformats-officedocument.presentationml.slide+xml"/>
  <Override PartName="/ppt/slides/slide2920.xml" ContentType="application/vnd.openxmlformats-officedocument.presentationml.slide+xml"/>
  <Override PartName="/ppt/slides/slide152.xml" ContentType="application/vnd.openxmlformats-officedocument.presentationml.slide+xml"/>
  <Override PartName="/ppt/slides/slide8.xml" ContentType="application/vnd.openxmlformats-officedocument.presentationml.slide+xml"/>
  <Override PartName="/ppt/slides/slide308.xml" ContentType="application/vnd.openxmlformats-officedocument.presentationml.slide+xml"/>
  <Override PartName="/ppt/slides/slide284.xml" ContentType="application/vnd.openxmlformats-officedocument.presentationml.slide+xml"/>
  <Override PartName="/ppt/slides/slide17.xml" ContentType="application/vnd.openxmlformats-officedocument.presentationml.slide+xml"/>
  <Override PartName="/ppt/slides/slide363.xml" ContentType="application/vnd.openxmlformats-officedocument.presentationml.slide+xml"/>
  <Override PartName="/ppt/comments/comment27.xml" ContentType="application/vnd.openxmlformats-officedocument.presentationml.comments+xml"/>
  <Override PartName="/ppt/slides/slide157.xml" ContentType="application/vnd.openxmlformats-officedocument.presentationml.slide+xml"/>
  <Override PartName="/ppt/slides/slide28.xml" ContentType="application/vnd.openxmlformats-officedocument.presentationml.slide+xml"/>
  <Override PartName="/ppt/slides/slide386.xml" ContentType="application/vnd.openxmlformats-officedocument.presentationml.slide+xml"/>
  <Override PartName="/ppt/slides/slide440.xml" ContentType="application/vnd.openxmlformats-officedocument.presentationml.slide+xml"/>
  <Override PartName="/ppt/slides/slide407.xml" ContentType="application/vnd.openxmlformats-officedocument.presentationml.slide+xml"/>
  <Override PartName="/ppt/slides/slide402.xml" ContentType="application/vnd.openxmlformats-officedocument.presentationml.slide+xml"/>
  <Override PartName="/ppt/slides/slide397.xml" ContentType="application/vnd.openxmlformats-officedocument.presentationml.slide+xml"/>
  <Override PartName="/ppt/slides/slide20.xml" ContentType="application/vnd.openxmlformats-officedocument.presentationml.slide+xml"/>
  <Override PartName="/ppt/slides/slide6100.xml" ContentType="application/vnd.openxmlformats-officedocument.presentationml.slide+xml"/>
  <Override PartName="/ppt/slides/slide4610.xml" ContentType="application/vnd.openxmlformats-officedocument.presentationml.slide+xml"/>
  <Override PartName="/ppt/slides/slide880.xml" ContentType="application/vnd.openxmlformats-officedocument.presentationml.slide+xml"/>
  <Override PartName="/ppt/slides/slide830.xml" ContentType="application/vnd.openxmlformats-officedocument.presentationml.slide+xml"/>
  <Override PartName="/ppt/slides/slide4110.xml" ContentType="application/vnd.openxmlformats-officedocument.presentationml.slide+xml"/>
  <Override PartName="/ppt/slides/slide790.xml" ContentType="application/vnd.openxmlformats-officedocument.presentationml.slide+xml"/>
  <Override PartName="/ppt/slides/slide3110.xml" ContentType="application/vnd.openxmlformats-officedocument.presentationml.slide+xml"/>
  <Override PartName="/ppt/slides/slide700.xml" ContentType="application/vnd.openxmlformats-officedocument.presentationml.slide+xml"/>
  <Override PartName="/ppt/slides/slide2200.xml" ContentType="application/vnd.openxmlformats-officedocument.presentationml.slide+xml"/>
  <Override PartName="/ppt/slides/slide2000.xml" ContentType="application/vnd.openxmlformats-officedocument.presentationml.slide+xml"/>
  <Override PartName="/ppt/slides/slide2500.xml" ContentType="application/vnd.openxmlformats-officedocument.presentationml.slide+xml"/>
  <Override PartName="/ppt/slides/slide2411.xml" ContentType="application/vnd.openxmlformats-officedocument.presentationml.slide+xml"/>
  <Override PartName="/ppt/slides/slide2360.xml" ContentType="application/vnd.openxmlformats-officedocument.presentationml.slide+xml"/>
  <Override PartName="/ppt/slides/slide3750.xml" ContentType="application/vnd.openxmlformats-officedocument.presentationml.slide+xml"/>
  <Override PartName="/ppt/slides/slide810.xml" ContentType="application/vnd.openxmlformats-officedocument.presentationml.slide+xml"/>
  <Override PartName="/ppt/slides/slide2410.xml" ContentType="application/vnd.openxmlformats-officedocument.presentationml.slide+xml"/>
  <Override PartName="/ppt/slides/slide2210.xml" ContentType="application/vnd.openxmlformats-officedocument.presentationml.slide+xml"/>
  <Override PartName="/ppt/slides/slide1910.xml" ContentType="application/vnd.openxmlformats-officedocument.presentationml.slide+xml"/>
  <Override PartName="/ppt/slides/slide1610.xml" ContentType="application/vnd.openxmlformats-officedocument.presentationml.slide+xml"/>
  <Override PartName="/ppt/slides/slide1210.xml" ContentType="application/vnd.openxmlformats-officedocument.presentationml.slide+xml"/>
  <Override PartName="/ppt/slides/slide173.xml" ContentType="application/vnd.openxmlformats-officedocument.presentationml.slide+xml"/>
  <Override PartName="/ppt/slides/slide170.xml" ContentType="application/vnd.openxmlformats-officedocument.presentationml.slide+xml"/>
  <Override PartName="/ppt/comments/comment10.xml" ContentType="application/vnd.openxmlformats-officedocument.presentationml.comments+xml"/>
  <Override PartName="/ppt/slides/slide186.xml" ContentType="application/vnd.openxmlformats-officedocument.presentationml.slide+xml"/>
  <Override PartName="/ppt/slides/slide184.xml" ContentType="application/vnd.openxmlformats-officedocument.presentationml.slide+xml"/>
  <Override PartName="/ppt/slides/slide1620.xml" ContentType="application/vnd.openxmlformats-officedocument.presentationml.slide+xml"/>
  <Override PartName="/ppt/slides/slide1480.xml" ContentType="application/vnd.openxmlformats-officedocument.presentationml.slide+xml"/>
  <Override PartName="/ppt/slides/slide1800.xml" ContentType="application/vnd.openxmlformats-officedocument.presentationml.slide+xml"/>
  <Override PartName="/ppt/slides/slide1780.xml" ContentType="application/vnd.openxmlformats-officedocument.presentationml.slide+xml"/>
  <Override PartName="/ppt/slides/slide1730.xml" ContentType="application/vnd.openxmlformats-officedocument.presentationml.slide+xml"/>
  <Override PartName="/ppt/slides/slide4770.xml" ContentType="application/vnd.openxmlformats-officedocument.presentationml.slide+xml"/>
  <Override PartName="/ppt/slides/slide4680.xml" ContentType="application/vnd.openxmlformats-officedocument.presentationml.slide+xml"/>
  <Override PartName="/ppt/slides/slide3330.xml" ContentType="application/vnd.openxmlformats-officedocument.presentationml.slide+xml"/>
  <Override PartName="/ppt/slides/slide3260.xml" ContentType="application/vnd.openxmlformats-officedocument.presentationml.slide+xml"/>
  <Override PartName="/ppt/slides/slide3720.xml" ContentType="application/vnd.openxmlformats-officedocument.presentationml.slide+xml"/>
  <Override PartName="/ppt/slides/slide3450.xml" ContentType="application/vnd.openxmlformats-officedocument.presentationml.slide+xml"/>
  <Override PartName="/ppt/slides/slide3400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510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395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37.xml" ContentType="application/vnd.openxmlformats-officedocument.presentationml.slide+xml"/>
  <Override PartName="/ppt/slides/slide642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notesSlides/notesSlide1360.xml" ContentType="application/vnd.openxmlformats-officedocument.presentationml.notesSlide+xml"/>
  <Override PartName="/ppt/notesSlides/notesSlide1310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165.xml" ContentType="application/vnd.openxmlformats-officedocument.presentationml.notesSlide+xml"/>
  <Override PartName="/ppt/comments/comment200.xml" ContentType="application/vnd.openxmlformats-officedocument.presentationml.comments+xml"/>
  <Override PartName="/ppt/slides/slide174.xml" ContentType="application/vnd.openxmlformats-officedocument.presentationml.slide+xml"/>
  <Override PartName="/ppt/slides/slide172.xml" ContentType="application/vnd.openxmlformats-officedocument.presentationml.slide+xml"/>
  <Override PartName="/ppt/slides/slide187.xml" ContentType="application/vnd.openxmlformats-officedocument.presentationml.slide+xml"/>
  <Override PartName="/ppt/slides/slide1560.xml" ContentType="application/vnd.openxmlformats-officedocument.presentationml.slide+xml"/>
  <Override PartName="/ppt/slides/slide1810.xml" ContentType="application/vnd.openxmlformats-officedocument.presentationml.slide+xml"/>
  <Override PartName="/ppt/slides/slide185.xml" ContentType="application/vnd.openxmlformats-officedocument.presentationml.slide+xml"/>
  <Override PartName="/ppt/slides/slide2880.xml" ContentType="application/vnd.openxmlformats-officedocument.presentationml.slide+xml"/>
  <Override PartName="/ppt/slides/slide4960.xml" ContentType="application/vnd.openxmlformats-officedocument.presentationml.slide+xml"/>
  <Override PartName="/ppt/slideLayouts/slideLayout61.xml" ContentType="application/vnd.openxmlformats-officedocument.presentationml.slideLayout+xml"/>
  <Override PartName="/ppt/slides/slide3130.xml" ContentType="application/vnd.openxmlformats-officedocument.presentationml.slide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91.xml" ContentType="application/vnd.openxmlformats-officedocument.presentationml.slideLayout+xml"/>
  <Override PartName="/ppt/notesSlides/notesSlide149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8.xml" ContentType="application/vnd.openxmlformats-officedocument.presentationml.notesSlide+xml"/>
  <Override PartName="/ppt/slides/slide321.xml" ContentType="application/vnd.openxmlformats-officedocument.presentationml.slide+xml"/>
  <Override PartName="/ppt/notesSlides/notesSlide236.xml" ContentType="application/vnd.openxmlformats-officedocument.presentationml.notesSlide+xml"/>
  <Override PartName="/ppt/slides/slide639.xml" ContentType="application/vnd.openxmlformats-officedocument.presentationml.slide+xml"/>
  <Override PartName="/ppt/notesSlides/notesSlide237.xml" ContentType="application/vnd.openxmlformats-officedocument.presentationml.notesSlide+xml"/>
  <Override PartName="/ppt/notesMasters/notesMaster100.xml" ContentType="application/vnd.openxmlformats-officedocument.presentationml.notesMaster+xml"/>
  <Override PartName="/ppt/notesSlides/notesSlide57.xml" ContentType="application/vnd.openxmlformats-officedocument.presentationml.notesSlide+xml"/>
  <Override PartName="/ppt/slides/slide2890.xml" ContentType="application/vnd.openxmlformats-officedocument.presentationml.slide+xml"/>
  <Override PartName="/ppt/slides/slide2101.xml" ContentType="application/vnd.openxmlformats-officedocument.presentationml.slide+xml"/>
  <Override PartName="/ppt/slides/slide3210.xml" ContentType="application/vnd.openxmlformats-officedocument.presentationml.slide+xml"/>
  <Override PartName="/ppt/slides/slide3140.xml" ContentType="application/vnd.openxmlformats-officedocument.presentationml.slide+xml"/>
  <Override PartName="/ppt/notesSlides/notesSlide118.xml" ContentType="application/vnd.openxmlformats-officedocument.presentationml.notesSlide+xml"/>
  <Override PartName="/ppt/notesSlides/notesSlide235.xml" ContentType="application/vnd.openxmlformats-officedocument.presentationml.notesSlide+xml"/>
  <Override PartName="/ppt/theme/theme200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8"/>
  </p:notesMasterIdLst>
  <p:sldIdLst>
    <p:sldId id="692" r:id="rId2"/>
    <p:sldId id="319" r:id="rId3"/>
    <p:sldId id="800" r:id="rId4"/>
    <p:sldId id="976" r:id="rId5"/>
    <p:sldId id="799" r:id="rId6"/>
    <p:sldId id="300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1C2DA5-CD92-47E2-A511-335E8A226CD3}" v="1" dt="2026-03-03T10:51:31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10T17:29:16.021" idx="10">
    <p:pos x="10" y="10"/>
    <p:text>Dit nog opsplitsen met aparte secties voor MoP, SAFe, P3O, P3M3?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0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10T14:18:38.808" idx="2">
    <p:pos x="10" y="10"/>
    <p:text>Nog aanvullende slides met persoonlijke info?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1-29T14:04:33.949" idx="22">
    <p:pos x="10" y="10"/>
    <p:text>Bijwerken met nieuw raster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CD7285-9450-4324-9DBC-ADA9C315BF88}" type="doc">
      <dgm:prSet loTypeId="urn:microsoft.com/office/officeart/2005/8/layout/orgChart1" loCatId="hierarchy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nl-NL"/>
        </a:p>
      </dgm:t>
    </dgm:pt>
    <dgm:pt modelId="{48076B9A-DC31-45C0-8380-A26D99D2B1C1}">
      <dgm:prSet phldrT="[Tekst]"/>
      <dgm:spPr/>
      <dgm:t>
        <a:bodyPr anchor="t"/>
        <a:lstStyle/>
        <a:p>
          <a:r>
            <a:rPr lang="nl-NL" dirty="0">
              <a:solidFill>
                <a:schemeClr val="tx1"/>
              </a:solidFill>
            </a:rPr>
            <a:t>Afdeling/ Divisie 1</a:t>
          </a:r>
        </a:p>
      </dgm:t>
    </dgm:pt>
    <dgm:pt modelId="{9CFDDB5F-3FC7-43EB-8DF3-54CE756CF48F}" type="parTrans" cxnId="{46FB7554-F440-4C46-845F-D9CC00944C6B}">
      <dgm:prSet/>
      <dgm:spPr/>
      <dgm:t>
        <a:bodyPr/>
        <a:lstStyle/>
        <a:p>
          <a:endParaRPr lang="nl-NL">
            <a:solidFill>
              <a:schemeClr val="tx1"/>
            </a:solidFill>
          </a:endParaRPr>
        </a:p>
      </dgm:t>
    </dgm:pt>
    <dgm:pt modelId="{A985C3BC-ECEC-4FF3-8DAC-A41DF590A3CD}" type="sibTrans" cxnId="{46FB7554-F440-4C46-845F-D9CC00944C6B}">
      <dgm:prSet/>
      <dgm:spPr/>
      <dgm:t>
        <a:bodyPr/>
        <a:lstStyle/>
        <a:p>
          <a:endParaRPr lang="nl-NL">
            <a:solidFill>
              <a:schemeClr val="tx1"/>
            </a:solidFill>
          </a:endParaRPr>
        </a:p>
      </dgm:t>
    </dgm:pt>
    <dgm:pt modelId="{17B79015-914D-4D28-93AB-F509FA73A817}">
      <dgm:prSet phldrT="[Tekst]"/>
      <dgm:spPr/>
      <dgm:t>
        <a:bodyPr anchor="t"/>
        <a:lstStyle/>
        <a:p>
          <a:r>
            <a:rPr lang="nl-NL" dirty="0">
              <a:solidFill>
                <a:schemeClr val="tx1"/>
              </a:solidFill>
            </a:rPr>
            <a:t>Afdeling/ Divisie 2</a:t>
          </a:r>
        </a:p>
      </dgm:t>
    </dgm:pt>
    <dgm:pt modelId="{88872508-B094-4654-AA58-17E7AB4D2844}" type="parTrans" cxnId="{248ED3EF-F957-48E5-B2D9-00816556F94C}">
      <dgm:prSet/>
      <dgm:spPr/>
      <dgm:t>
        <a:bodyPr/>
        <a:lstStyle/>
        <a:p>
          <a:endParaRPr lang="nl-NL">
            <a:solidFill>
              <a:schemeClr val="tx1"/>
            </a:solidFill>
          </a:endParaRPr>
        </a:p>
      </dgm:t>
    </dgm:pt>
    <dgm:pt modelId="{48C3FB71-9EB4-43D5-A8A8-EE4BC6B51094}" type="sibTrans" cxnId="{248ED3EF-F957-48E5-B2D9-00816556F94C}">
      <dgm:prSet/>
      <dgm:spPr/>
      <dgm:t>
        <a:bodyPr/>
        <a:lstStyle/>
        <a:p>
          <a:endParaRPr lang="nl-NL">
            <a:solidFill>
              <a:schemeClr val="tx1"/>
            </a:solidFill>
          </a:endParaRPr>
        </a:p>
      </dgm:t>
    </dgm:pt>
    <dgm:pt modelId="{BDD4F68E-45A8-4417-B99B-68F382E6180C}">
      <dgm:prSet phldrT="[Tekst]"/>
      <dgm:spPr/>
      <dgm:t>
        <a:bodyPr anchor="t"/>
        <a:lstStyle/>
        <a:p>
          <a:r>
            <a:rPr lang="nl-NL" dirty="0">
              <a:solidFill>
                <a:schemeClr val="tx1"/>
              </a:solidFill>
            </a:rPr>
            <a:t>Afdeling/ Divisie 3</a:t>
          </a:r>
        </a:p>
      </dgm:t>
    </dgm:pt>
    <dgm:pt modelId="{D59983CE-D66A-44F6-A63C-335DC3A9142F}" type="parTrans" cxnId="{20E8724A-9A73-4830-8609-AB477CB26032}">
      <dgm:prSet/>
      <dgm:spPr/>
      <dgm:t>
        <a:bodyPr/>
        <a:lstStyle/>
        <a:p>
          <a:endParaRPr lang="nl-NL">
            <a:solidFill>
              <a:schemeClr val="tx1"/>
            </a:solidFill>
          </a:endParaRPr>
        </a:p>
      </dgm:t>
    </dgm:pt>
    <dgm:pt modelId="{8440C071-5BFD-473B-933C-51E19773B28A}" type="sibTrans" cxnId="{20E8724A-9A73-4830-8609-AB477CB26032}">
      <dgm:prSet/>
      <dgm:spPr/>
      <dgm:t>
        <a:bodyPr/>
        <a:lstStyle/>
        <a:p>
          <a:endParaRPr lang="nl-NL">
            <a:solidFill>
              <a:schemeClr val="tx1"/>
            </a:solidFill>
          </a:endParaRPr>
        </a:p>
      </dgm:t>
    </dgm:pt>
    <dgm:pt modelId="{BA97B1BE-D0A8-466A-A0A8-99520CF9ACE8}">
      <dgm:prSet/>
      <dgm:spPr/>
      <dgm:t>
        <a:bodyPr/>
        <a:lstStyle/>
        <a:p>
          <a:r>
            <a:rPr lang="nl-NL" dirty="0">
              <a:solidFill>
                <a:schemeClr val="tx1"/>
              </a:solidFill>
            </a:rPr>
            <a:t>Directie</a:t>
          </a:r>
        </a:p>
      </dgm:t>
    </dgm:pt>
    <dgm:pt modelId="{DB0C184B-75BD-4AB3-91CE-FDBA92F7E598}" type="parTrans" cxnId="{49096AF5-8D04-4AF6-B36B-5306E9A0F382}">
      <dgm:prSet/>
      <dgm:spPr/>
      <dgm:t>
        <a:bodyPr/>
        <a:lstStyle/>
        <a:p>
          <a:endParaRPr lang="nl-NL">
            <a:solidFill>
              <a:schemeClr val="tx1"/>
            </a:solidFill>
          </a:endParaRPr>
        </a:p>
      </dgm:t>
    </dgm:pt>
    <dgm:pt modelId="{A2CBE76A-4920-47FE-A77D-079680E91094}" type="sibTrans" cxnId="{49096AF5-8D04-4AF6-B36B-5306E9A0F382}">
      <dgm:prSet/>
      <dgm:spPr/>
      <dgm:t>
        <a:bodyPr/>
        <a:lstStyle/>
        <a:p>
          <a:endParaRPr lang="nl-NL">
            <a:solidFill>
              <a:schemeClr val="tx1"/>
            </a:solidFill>
          </a:endParaRPr>
        </a:p>
      </dgm:t>
    </dgm:pt>
    <dgm:pt modelId="{52847B37-5617-49D3-9F38-E422E384CE18}" type="asst">
      <dgm:prSet/>
      <dgm:spPr/>
      <dgm:t>
        <a:bodyPr/>
        <a:lstStyle/>
        <a:p>
          <a:r>
            <a:rPr lang="nl-NL" dirty="0">
              <a:solidFill>
                <a:schemeClr val="tx1"/>
              </a:solidFill>
            </a:rPr>
            <a:t>Staf &amp; Ondersteuning</a:t>
          </a:r>
        </a:p>
      </dgm:t>
    </dgm:pt>
    <dgm:pt modelId="{BCD04474-15F9-40DA-BF7A-8BC181C4E499}" type="parTrans" cxnId="{FE7D9A88-001A-435F-B513-29B8FD74E4B3}">
      <dgm:prSet/>
      <dgm:spPr/>
      <dgm:t>
        <a:bodyPr/>
        <a:lstStyle/>
        <a:p>
          <a:endParaRPr lang="nl-NL">
            <a:solidFill>
              <a:schemeClr val="tx1"/>
            </a:solidFill>
          </a:endParaRPr>
        </a:p>
      </dgm:t>
    </dgm:pt>
    <dgm:pt modelId="{CB70FDB9-2833-4E95-AEB8-617E1D67B9D4}" type="sibTrans" cxnId="{FE7D9A88-001A-435F-B513-29B8FD74E4B3}">
      <dgm:prSet/>
      <dgm:spPr/>
      <dgm:t>
        <a:bodyPr/>
        <a:lstStyle/>
        <a:p>
          <a:endParaRPr lang="nl-NL">
            <a:solidFill>
              <a:schemeClr val="tx1"/>
            </a:solidFill>
          </a:endParaRPr>
        </a:p>
      </dgm:t>
    </dgm:pt>
    <dgm:pt modelId="{551BA802-5387-46E4-8895-81FB1203DCA5}" type="pres">
      <dgm:prSet presAssocID="{46CD7285-9450-4324-9DBC-ADA9C315BF8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385A241-C0BC-4F3D-AF1D-9DAF1F0CC0C8}" type="pres">
      <dgm:prSet presAssocID="{BA97B1BE-D0A8-466A-A0A8-99520CF9ACE8}" presName="hierRoot1" presStyleCnt="0">
        <dgm:presLayoutVars>
          <dgm:hierBranch val="init"/>
        </dgm:presLayoutVars>
      </dgm:prSet>
      <dgm:spPr/>
    </dgm:pt>
    <dgm:pt modelId="{4285CC9A-353D-4E30-9928-DFBCD3E79BBE}" type="pres">
      <dgm:prSet presAssocID="{BA97B1BE-D0A8-466A-A0A8-99520CF9ACE8}" presName="rootComposite1" presStyleCnt="0"/>
      <dgm:spPr/>
    </dgm:pt>
    <dgm:pt modelId="{C3F0809E-938B-48EB-AFCC-E61D21BA001C}" type="pres">
      <dgm:prSet presAssocID="{BA97B1BE-D0A8-466A-A0A8-99520CF9ACE8}" presName="rootText1" presStyleLbl="node0" presStyleIdx="0" presStyleCnt="1">
        <dgm:presLayoutVars>
          <dgm:chPref val="3"/>
        </dgm:presLayoutVars>
      </dgm:prSet>
      <dgm:spPr/>
    </dgm:pt>
    <dgm:pt modelId="{0ED7AFE8-8945-4BEE-811A-5DDA51ED052B}" type="pres">
      <dgm:prSet presAssocID="{BA97B1BE-D0A8-466A-A0A8-99520CF9ACE8}" presName="rootConnector1" presStyleLbl="node1" presStyleIdx="0" presStyleCnt="0"/>
      <dgm:spPr/>
    </dgm:pt>
    <dgm:pt modelId="{B1F7F3FC-FAFA-4DD7-85C9-8DA92EFF6F18}" type="pres">
      <dgm:prSet presAssocID="{BA97B1BE-D0A8-466A-A0A8-99520CF9ACE8}" presName="hierChild2" presStyleCnt="0"/>
      <dgm:spPr/>
    </dgm:pt>
    <dgm:pt modelId="{465F47CB-84EC-4855-877F-F15CFF18CABA}" type="pres">
      <dgm:prSet presAssocID="{9CFDDB5F-3FC7-43EB-8DF3-54CE756CF48F}" presName="Name37" presStyleLbl="parChTrans1D2" presStyleIdx="0" presStyleCnt="4"/>
      <dgm:spPr/>
    </dgm:pt>
    <dgm:pt modelId="{331FD26F-EDE8-46C6-888A-FFA8D85EC287}" type="pres">
      <dgm:prSet presAssocID="{48076B9A-DC31-45C0-8380-A26D99D2B1C1}" presName="hierRoot2" presStyleCnt="0">
        <dgm:presLayoutVars>
          <dgm:hierBranch val="init"/>
        </dgm:presLayoutVars>
      </dgm:prSet>
      <dgm:spPr/>
    </dgm:pt>
    <dgm:pt modelId="{C7814594-C1AE-4267-BBDF-47321793D911}" type="pres">
      <dgm:prSet presAssocID="{48076B9A-DC31-45C0-8380-A26D99D2B1C1}" presName="rootComposite" presStyleCnt="0"/>
      <dgm:spPr/>
    </dgm:pt>
    <dgm:pt modelId="{630D00A5-3961-4D82-932C-68CA53A9C9A5}" type="pres">
      <dgm:prSet presAssocID="{48076B9A-DC31-45C0-8380-A26D99D2B1C1}" presName="rootText" presStyleLbl="node2" presStyleIdx="0" presStyleCnt="3" custScaleX="176520" custScaleY="549133" custLinFactNeighborY="-5052">
        <dgm:presLayoutVars>
          <dgm:chPref val="3"/>
        </dgm:presLayoutVars>
      </dgm:prSet>
      <dgm:spPr/>
    </dgm:pt>
    <dgm:pt modelId="{109CAD7A-FD11-4090-ACCD-DD84606DBFB3}" type="pres">
      <dgm:prSet presAssocID="{48076B9A-DC31-45C0-8380-A26D99D2B1C1}" presName="rootConnector" presStyleLbl="node2" presStyleIdx="0" presStyleCnt="3"/>
      <dgm:spPr/>
    </dgm:pt>
    <dgm:pt modelId="{360CE2AD-F498-417F-A8A5-2DA53CD11A57}" type="pres">
      <dgm:prSet presAssocID="{48076B9A-DC31-45C0-8380-A26D99D2B1C1}" presName="hierChild4" presStyleCnt="0"/>
      <dgm:spPr/>
    </dgm:pt>
    <dgm:pt modelId="{1B60F691-BD69-4755-9F37-A375F49849F0}" type="pres">
      <dgm:prSet presAssocID="{48076B9A-DC31-45C0-8380-A26D99D2B1C1}" presName="hierChild5" presStyleCnt="0"/>
      <dgm:spPr/>
    </dgm:pt>
    <dgm:pt modelId="{7CF382BB-5F78-4B0F-8A7C-5104AD26EA46}" type="pres">
      <dgm:prSet presAssocID="{88872508-B094-4654-AA58-17E7AB4D2844}" presName="Name37" presStyleLbl="parChTrans1D2" presStyleIdx="1" presStyleCnt="4"/>
      <dgm:spPr/>
    </dgm:pt>
    <dgm:pt modelId="{B27515A1-65DE-44C6-B85E-2E8F7FD457BC}" type="pres">
      <dgm:prSet presAssocID="{17B79015-914D-4D28-93AB-F509FA73A817}" presName="hierRoot2" presStyleCnt="0">
        <dgm:presLayoutVars>
          <dgm:hierBranch val="init"/>
        </dgm:presLayoutVars>
      </dgm:prSet>
      <dgm:spPr/>
    </dgm:pt>
    <dgm:pt modelId="{3B2FBB72-84D6-4E8B-BDE3-63C77F7C0738}" type="pres">
      <dgm:prSet presAssocID="{17B79015-914D-4D28-93AB-F509FA73A817}" presName="rootComposite" presStyleCnt="0"/>
      <dgm:spPr/>
    </dgm:pt>
    <dgm:pt modelId="{80B3D128-FBD3-4136-98E1-6C93D0B4CA58}" type="pres">
      <dgm:prSet presAssocID="{17B79015-914D-4D28-93AB-F509FA73A817}" presName="rootText" presStyleLbl="node2" presStyleIdx="1" presStyleCnt="3" custScaleX="176520" custScaleY="549416">
        <dgm:presLayoutVars>
          <dgm:chPref val="3"/>
        </dgm:presLayoutVars>
      </dgm:prSet>
      <dgm:spPr/>
    </dgm:pt>
    <dgm:pt modelId="{728CF676-2088-4159-A54A-914349776EED}" type="pres">
      <dgm:prSet presAssocID="{17B79015-914D-4D28-93AB-F509FA73A817}" presName="rootConnector" presStyleLbl="node2" presStyleIdx="1" presStyleCnt="3"/>
      <dgm:spPr/>
    </dgm:pt>
    <dgm:pt modelId="{8A2CEED3-8E22-4766-B516-6E82A45914FB}" type="pres">
      <dgm:prSet presAssocID="{17B79015-914D-4D28-93AB-F509FA73A817}" presName="hierChild4" presStyleCnt="0"/>
      <dgm:spPr/>
    </dgm:pt>
    <dgm:pt modelId="{FFD46A0E-F9F2-4EB0-AB2E-E875DDD81DC9}" type="pres">
      <dgm:prSet presAssocID="{17B79015-914D-4D28-93AB-F509FA73A817}" presName="hierChild5" presStyleCnt="0"/>
      <dgm:spPr/>
    </dgm:pt>
    <dgm:pt modelId="{5A1F6CF9-2ACB-4A7D-95E8-601E06433A06}" type="pres">
      <dgm:prSet presAssocID="{D59983CE-D66A-44F6-A63C-335DC3A9142F}" presName="Name37" presStyleLbl="parChTrans1D2" presStyleIdx="2" presStyleCnt="4"/>
      <dgm:spPr/>
    </dgm:pt>
    <dgm:pt modelId="{E980708D-29AD-49E1-80D1-5CA1AC878861}" type="pres">
      <dgm:prSet presAssocID="{BDD4F68E-45A8-4417-B99B-68F382E6180C}" presName="hierRoot2" presStyleCnt="0">
        <dgm:presLayoutVars>
          <dgm:hierBranch val="init"/>
        </dgm:presLayoutVars>
      </dgm:prSet>
      <dgm:spPr/>
    </dgm:pt>
    <dgm:pt modelId="{0F7F7C4E-B725-436C-96AB-C2B53DD2D547}" type="pres">
      <dgm:prSet presAssocID="{BDD4F68E-45A8-4417-B99B-68F382E6180C}" presName="rootComposite" presStyleCnt="0"/>
      <dgm:spPr/>
    </dgm:pt>
    <dgm:pt modelId="{3FB8EBCC-7B0D-429A-A730-7CDBE7E3D2AF}" type="pres">
      <dgm:prSet presAssocID="{BDD4F68E-45A8-4417-B99B-68F382E6180C}" presName="rootText" presStyleLbl="node2" presStyleIdx="2" presStyleCnt="3" custScaleX="176520" custScaleY="549416">
        <dgm:presLayoutVars>
          <dgm:chPref val="3"/>
        </dgm:presLayoutVars>
      </dgm:prSet>
      <dgm:spPr/>
    </dgm:pt>
    <dgm:pt modelId="{AC460304-4C93-45ED-A001-0BD23199D084}" type="pres">
      <dgm:prSet presAssocID="{BDD4F68E-45A8-4417-B99B-68F382E6180C}" presName="rootConnector" presStyleLbl="node2" presStyleIdx="2" presStyleCnt="3"/>
      <dgm:spPr/>
    </dgm:pt>
    <dgm:pt modelId="{D7BD5A4D-89A0-4150-8F03-11541848FAE6}" type="pres">
      <dgm:prSet presAssocID="{BDD4F68E-45A8-4417-B99B-68F382E6180C}" presName="hierChild4" presStyleCnt="0"/>
      <dgm:spPr/>
    </dgm:pt>
    <dgm:pt modelId="{E095998E-FC4A-48F2-B9BD-5D23F7410188}" type="pres">
      <dgm:prSet presAssocID="{BDD4F68E-45A8-4417-B99B-68F382E6180C}" presName="hierChild5" presStyleCnt="0"/>
      <dgm:spPr/>
    </dgm:pt>
    <dgm:pt modelId="{D980D697-2868-4A11-9772-60056E7AB428}" type="pres">
      <dgm:prSet presAssocID="{BA97B1BE-D0A8-466A-A0A8-99520CF9ACE8}" presName="hierChild3" presStyleCnt="0"/>
      <dgm:spPr/>
    </dgm:pt>
    <dgm:pt modelId="{037913D2-3F47-4300-9D89-43B00B9BFA06}" type="pres">
      <dgm:prSet presAssocID="{BCD04474-15F9-40DA-BF7A-8BC181C4E499}" presName="Name111" presStyleLbl="parChTrans1D2" presStyleIdx="3" presStyleCnt="4"/>
      <dgm:spPr/>
    </dgm:pt>
    <dgm:pt modelId="{C0813EEF-F303-46FE-B2DF-1B535980848E}" type="pres">
      <dgm:prSet presAssocID="{52847B37-5617-49D3-9F38-E422E384CE18}" presName="hierRoot3" presStyleCnt="0">
        <dgm:presLayoutVars>
          <dgm:hierBranch val="init"/>
        </dgm:presLayoutVars>
      </dgm:prSet>
      <dgm:spPr/>
    </dgm:pt>
    <dgm:pt modelId="{2A7F0958-DB3A-4D5A-9C18-AF75576982E0}" type="pres">
      <dgm:prSet presAssocID="{52847B37-5617-49D3-9F38-E422E384CE18}" presName="rootComposite3" presStyleCnt="0"/>
      <dgm:spPr/>
    </dgm:pt>
    <dgm:pt modelId="{443DCB47-FEEA-445E-AD10-71C985DAAE04}" type="pres">
      <dgm:prSet presAssocID="{52847B37-5617-49D3-9F38-E422E384CE18}" presName="rootText3" presStyleLbl="asst1" presStyleIdx="0" presStyleCnt="1">
        <dgm:presLayoutVars>
          <dgm:chPref val="3"/>
        </dgm:presLayoutVars>
      </dgm:prSet>
      <dgm:spPr/>
    </dgm:pt>
    <dgm:pt modelId="{7A25B87B-E702-481C-980F-03A40324FC28}" type="pres">
      <dgm:prSet presAssocID="{52847B37-5617-49D3-9F38-E422E384CE18}" presName="rootConnector3" presStyleLbl="asst1" presStyleIdx="0" presStyleCnt="1"/>
      <dgm:spPr/>
    </dgm:pt>
    <dgm:pt modelId="{33378E77-F010-4204-B44D-3CCC6BA132BE}" type="pres">
      <dgm:prSet presAssocID="{52847B37-5617-49D3-9F38-E422E384CE18}" presName="hierChild6" presStyleCnt="0"/>
      <dgm:spPr/>
    </dgm:pt>
    <dgm:pt modelId="{CC159C62-908C-469F-BE1F-0A8D68D67760}" type="pres">
      <dgm:prSet presAssocID="{52847B37-5617-49D3-9F38-E422E384CE18}" presName="hierChild7" presStyleCnt="0"/>
      <dgm:spPr/>
    </dgm:pt>
  </dgm:ptLst>
  <dgm:cxnLst>
    <dgm:cxn modelId="{5219F900-200D-4F0A-9C1F-0F7936ED32B6}" type="presOf" srcId="{17B79015-914D-4D28-93AB-F509FA73A817}" destId="{728CF676-2088-4159-A54A-914349776EED}" srcOrd="1" destOrd="0" presId="urn:microsoft.com/office/officeart/2005/8/layout/orgChart1"/>
    <dgm:cxn modelId="{F8E59211-1583-45F5-B0CA-6389523DE13D}" type="presOf" srcId="{BDD4F68E-45A8-4417-B99B-68F382E6180C}" destId="{3FB8EBCC-7B0D-429A-A730-7CDBE7E3D2AF}" srcOrd="0" destOrd="0" presId="urn:microsoft.com/office/officeart/2005/8/layout/orgChart1"/>
    <dgm:cxn modelId="{4C73701F-7E79-47BF-BE1A-7B1FF2AF2678}" type="presOf" srcId="{9CFDDB5F-3FC7-43EB-8DF3-54CE756CF48F}" destId="{465F47CB-84EC-4855-877F-F15CFF18CABA}" srcOrd="0" destOrd="0" presId="urn:microsoft.com/office/officeart/2005/8/layout/orgChart1"/>
    <dgm:cxn modelId="{83DA7F1F-4DF3-46F5-830E-E0A50591D8C4}" type="presOf" srcId="{48076B9A-DC31-45C0-8380-A26D99D2B1C1}" destId="{109CAD7A-FD11-4090-ACCD-DD84606DBFB3}" srcOrd="1" destOrd="0" presId="urn:microsoft.com/office/officeart/2005/8/layout/orgChart1"/>
    <dgm:cxn modelId="{81512334-162B-40DC-B8A9-086AA94A048C}" type="presOf" srcId="{D59983CE-D66A-44F6-A63C-335DC3A9142F}" destId="{5A1F6CF9-2ACB-4A7D-95E8-601E06433A06}" srcOrd="0" destOrd="0" presId="urn:microsoft.com/office/officeart/2005/8/layout/orgChart1"/>
    <dgm:cxn modelId="{4A92B05F-3933-4B2F-95FF-BA4616815492}" type="presOf" srcId="{BA97B1BE-D0A8-466A-A0A8-99520CF9ACE8}" destId="{0ED7AFE8-8945-4BEE-811A-5DDA51ED052B}" srcOrd="1" destOrd="0" presId="urn:microsoft.com/office/officeart/2005/8/layout/orgChart1"/>
    <dgm:cxn modelId="{20E8724A-9A73-4830-8609-AB477CB26032}" srcId="{BA97B1BE-D0A8-466A-A0A8-99520CF9ACE8}" destId="{BDD4F68E-45A8-4417-B99B-68F382E6180C}" srcOrd="2" destOrd="0" parTransId="{D59983CE-D66A-44F6-A63C-335DC3A9142F}" sibTransId="{8440C071-5BFD-473B-933C-51E19773B28A}"/>
    <dgm:cxn modelId="{0658E04C-726D-4A8E-AE47-59C0D89597FE}" type="presOf" srcId="{52847B37-5617-49D3-9F38-E422E384CE18}" destId="{7A25B87B-E702-481C-980F-03A40324FC28}" srcOrd="1" destOrd="0" presId="urn:microsoft.com/office/officeart/2005/8/layout/orgChart1"/>
    <dgm:cxn modelId="{4A946E6F-625D-4824-BDE2-B75182400037}" type="presOf" srcId="{52847B37-5617-49D3-9F38-E422E384CE18}" destId="{443DCB47-FEEA-445E-AD10-71C985DAAE04}" srcOrd="0" destOrd="0" presId="urn:microsoft.com/office/officeart/2005/8/layout/orgChart1"/>
    <dgm:cxn modelId="{46FB7554-F440-4C46-845F-D9CC00944C6B}" srcId="{BA97B1BE-D0A8-466A-A0A8-99520CF9ACE8}" destId="{48076B9A-DC31-45C0-8380-A26D99D2B1C1}" srcOrd="0" destOrd="0" parTransId="{9CFDDB5F-3FC7-43EB-8DF3-54CE756CF48F}" sibTransId="{A985C3BC-ECEC-4FF3-8DAC-A41DF590A3CD}"/>
    <dgm:cxn modelId="{DFF24D55-2401-4655-A0BB-0C92CE00E044}" type="presOf" srcId="{48076B9A-DC31-45C0-8380-A26D99D2B1C1}" destId="{630D00A5-3961-4D82-932C-68CA53A9C9A5}" srcOrd="0" destOrd="0" presId="urn:microsoft.com/office/officeart/2005/8/layout/orgChart1"/>
    <dgm:cxn modelId="{FE7D9A88-001A-435F-B513-29B8FD74E4B3}" srcId="{BA97B1BE-D0A8-466A-A0A8-99520CF9ACE8}" destId="{52847B37-5617-49D3-9F38-E422E384CE18}" srcOrd="3" destOrd="0" parTransId="{BCD04474-15F9-40DA-BF7A-8BC181C4E499}" sibTransId="{CB70FDB9-2833-4E95-AEB8-617E1D67B9D4}"/>
    <dgm:cxn modelId="{BDA82CA1-7585-4D99-8FC0-FE6EA52E7BD2}" type="presOf" srcId="{BDD4F68E-45A8-4417-B99B-68F382E6180C}" destId="{AC460304-4C93-45ED-A001-0BD23199D084}" srcOrd="1" destOrd="0" presId="urn:microsoft.com/office/officeart/2005/8/layout/orgChart1"/>
    <dgm:cxn modelId="{A26B64D1-7476-4ACD-99E2-EE93BF2A324F}" type="presOf" srcId="{88872508-B094-4654-AA58-17E7AB4D2844}" destId="{7CF382BB-5F78-4B0F-8A7C-5104AD26EA46}" srcOrd="0" destOrd="0" presId="urn:microsoft.com/office/officeart/2005/8/layout/orgChart1"/>
    <dgm:cxn modelId="{DF5397D2-7F2B-430F-9BA7-E4B38B9E3D15}" type="presOf" srcId="{BCD04474-15F9-40DA-BF7A-8BC181C4E499}" destId="{037913D2-3F47-4300-9D89-43B00B9BFA06}" srcOrd="0" destOrd="0" presId="urn:microsoft.com/office/officeart/2005/8/layout/orgChart1"/>
    <dgm:cxn modelId="{291A20DD-3A34-4D54-AD4F-953F2D7393BD}" type="presOf" srcId="{17B79015-914D-4D28-93AB-F509FA73A817}" destId="{80B3D128-FBD3-4136-98E1-6C93D0B4CA58}" srcOrd="0" destOrd="0" presId="urn:microsoft.com/office/officeart/2005/8/layout/orgChart1"/>
    <dgm:cxn modelId="{248ED3EF-F957-48E5-B2D9-00816556F94C}" srcId="{BA97B1BE-D0A8-466A-A0A8-99520CF9ACE8}" destId="{17B79015-914D-4D28-93AB-F509FA73A817}" srcOrd="1" destOrd="0" parTransId="{88872508-B094-4654-AA58-17E7AB4D2844}" sibTransId="{48C3FB71-9EB4-43D5-A8A8-EE4BC6B51094}"/>
    <dgm:cxn modelId="{52E3EEF2-9174-4742-8853-253A0F42B376}" type="presOf" srcId="{46CD7285-9450-4324-9DBC-ADA9C315BF88}" destId="{551BA802-5387-46E4-8895-81FB1203DCA5}" srcOrd="0" destOrd="0" presId="urn:microsoft.com/office/officeart/2005/8/layout/orgChart1"/>
    <dgm:cxn modelId="{49096AF5-8D04-4AF6-B36B-5306E9A0F382}" srcId="{46CD7285-9450-4324-9DBC-ADA9C315BF88}" destId="{BA97B1BE-D0A8-466A-A0A8-99520CF9ACE8}" srcOrd="0" destOrd="0" parTransId="{DB0C184B-75BD-4AB3-91CE-FDBA92F7E598}" sibTransId="{A2CBE76A-4920-47FE-A77D-079680E91094}"/>
    <dgm:cxn modelId="{0C56F2FC-4700-4507-85ED-820D5580DDD4}" type="presOf" srcId="{BA97B1BE-D0A8-466A-A0A8-99520CF9ACE8}" destId="{C3F0809E-938B-48EB-AFCC-E61D21BA001C}" srcOrd="0" destOrd="0" presId="urn:microsoft.com/office/officeart/2005/8/layout/orgChart1"/>
    <dgm:cxn modelId="{31111864-057E-41B1-A571-6447CF9FBE03}" type="presParOf" srcId="{551BA802-5387-46E4-8895-81FB1203DCA5}" destId="{F385A241-C0BC-4F3D-AF1D-9DAF1F0CC0C8}" srcOrd="0" destOrd="0" presId="urn:microsoft.com/office/officeart/2005/8/layout/orgChart1"/>
    <dgm:cxn modelId="{2C13D811-4073-4775-A326-1FA56EE85064}" type="presParOf" srcId="{F385A241-C0BC-4F3D-AF1D-9DAF1F0CC0C8}" destId="{4285CC9A-353D-4E30-9928-DFBCD3E79BBE}" srcOrd="0" destOrd="0" presId="urn:microsoft.com/office/officeart/2005/8/layout/orgChart1"/>
    <dgm:cxn modelId="{FE124C4F-1984-4B54-BB76-D6E7F0B01A49}" type="presParOf" srcId="{4285CC9A-353D-4E30-9928-DFBCD3E79BBE}" destId="{C3F0809E-938B-48EB-AFCC-E61D21BA001C}" srcOrd="0" destOrd="0" presId="urn:microsoft.com/office/officeart/2005/8/layout/orgChart1"/>
    <dgm:cxn modelId="{1A05EB99-9A74-41CD-A18F-695A6FF08A7D}" type="presParOf" srcId="{4285CC9A-353D-4E30-9928-DFBCD3E79BBE}" destId="{0ED7AFE8-8945-4BEE-811A-5DDA51ED052B}" srcOrd="1" destOrd="0" presId="urn:microsoft.com/office/officeart/2005/8/layout/orgChart1"/>
    <dgm:cxn modelId="{E68A910B-8CBC-4C6A-9973-8B36BE8CB4EA}" type="presParOf" srcId="{F385A241-C0BC-4F3D-AF1D-9DAF1F0CC0C8}" destId="{B1F7F3FC-FAFA-4DD7-85C9-8DA92EFF6F18}" srcOrd="1" destOrd="0" presId="urn:microsoft.com/office/officeart/2005/8/layout/orgChart1"/>
    <dgm:cxn modelId="{C9C18C1B-ADD9-4192-93C4-43AF69519BC2}" type="presParOf" srcId="{B1F7F3FC-FAFA-4DD7-85C9-8DA92EFF6F18}" destId="{465F47CB-84EC-4855-877F-F15CFF18CABA}" srcOrd="0" destOrd="0" presId="urn:microsoft.com/office/officeart/2005/8/layout/orgChart1"/>
    <dgm:cxn modelId="{8E846D8B-1DD1-43F9-831E-3A49FC3473F4}" type="presParOf" srcId="{B1F7F3FC-FAFA-4DD7-85C9-8DA92EFF6F18}" destId="{331FD26F-EDE8-46C6-888A-FFA8D85EC287}" srcOrd="1" destOrd="0" presId="urn:microsoft.com/office/officeart/2005/8/layout/orgChart1"/>
    <dgm:cxn modelId="{D1B6016D-F153-403E-9877-1B86DEDA1DB5}" type="presParOf" srcId="{331FD26F-EDE8-46C6-888A-FFA8D85EC287}" destId="{C7814594-C1AE-4267-BBDF-47321793D911}" srcOrd="0" destOrd="0" presId="urn:microsoft.com/office/officeart/2005/8/layout/orgChart1"/>
    <dgm:cxn modelId="{BEA0C7DE-D444-46F6-B67F-31BFD213B62A}" type="presParOf" srcId="{C7814594-C1AE-4267-BBDF-47321793D911}" destId="{630D00A5-3961-4D82-932C-68CA53A9C9A5}" srcOrd="0" destOrd="0" presId="urn:microsoft.com/office/officeart/2005/8/layout/orgChart1"/>
    <dgm:cxn modelId="{F5978A56-A24D-454A-A010-CD834D0E6271}" type="presParOf" srcId="{C7814594-C1AE-4267-BBDF-47321793D911}" destId="{109CAD7A-FD11-4090-ACCD-DD84606DBFB3}" srcOrd="1" destOrd="0" presId="urn:microsoft.com/office/officeart/2005/8/layout/orgChart1"/>
    <dgm:cxn modelId="{BEF61252-F984-493A-8583-05F1BE36FDB1}" type="presParOf" srcId="{331FD26F-EDE8-46C6-888A-FFA8D85EC287}" destId="{360CE2AD-F498-417F-A8A5-2DA53CD11A57}" srcOrd="1" destOrd="0" presId="urn:microsoft.com/office/officeart/2005/8/layout/orgChart1"/>
    <dgm:cxn modelId="{AEB0379F-CFC4-4718-A0E0-DB57203BE43D}" type="presParOf" srcId="{331FD26F-EDE8-46C6-888A-FFA8D85EC287}" destId="{1B60F691-BD69-4755-9F37-A375F49849F0}" srcOrd="2" destOrd="0" presId="urn:microsoft.com/office/officeart/2005/8/layout/orgChart1"/>
    <dgm:cxn modelId="{34DC28D9-793B-4A84-8E5E-D89D30C20A44}" type="presParOf" srcId="{B1F7F3FC-FAFA-4DD7-85C9-8DA92EFF6F18}" destId="{7CF382BB-5F78-4B0F-8A7C-5104AD26EA46}" srcOrd="2" destOrd="0" presId="urn:microsoft.com/office/officeart/2005/8/layout/orgChart1"/>
    <dgm:cxn modelId="{A79A03C9-5419-4745-9707-7AEF3C378CB1}" type="presParOf" srcId="{B1F7F3FC-FAFA-4DD7-85C9-8DA92EFF6F18}" destId="{B27515A1-65DE-44C6-B85E-2E8F7FD457BC}" srcOrd="3" destOrd="0" presId="urn:microsoft.com/office/officeart/2005/8/layout/orgChart1"/>
    <dgm:cxn modelId="{0BA88F6D-C4F4-411F-8660-E0AF987F290B}" type="presParOf" srcId="{B27515A1-65DE-44C6-B85E-2E8F7FD457BC}" destId="{3B2FBB72-84D6-4E8B-BDE3-63C77F7C0738}" srcOrd="0" destOrd="0" presId="urn:microsoft.com/office/officeart/2005/8/layout/orgChart1"/>
    <dgm:cxn modelId="{1A54EE22-9302-4713-9FFD-E281FB251A3A}" type="presParOf" srcId="{3B2FBB72-84D6-4E8B-BDE3-63C77F7C0738}" destId="{80B3D128-FBD3-4136-98E1-6C93D0B4CA58}" srcOrd="0" destOrd="0" presId="urn:microsoft.com/office/officeart/2005/8/layout/orgChart1"/>
    <dgm:cxn modelId="{48B9D94B-55CE-41A3-BF07-D29A22ACD37D}" type="presParOf" srcId="{3B2FBB72-84D6-4E8B-BDE3-63C77F7C0738}" destId="{728CF676-2088-4159-A54A-914349776EED}" srcOrd="1" destOrd="0" presId="urn:microsoft.com/office/officeart/2005/8/layout/orgChart1"/>
    <dgm:cxn modelId="{D3AD187B-73AD-4D12-A322-91E6EDCE27DC}" type="presParOf" srcId="{B27515A1-65DE-44C6-B85E-2E8F7FD457BC}" destId="{8A2CEED3-8E22-4766-B516-6E82A45914FB}" srcOrd="1" destOrd="0" presId="urn:microsoft.com/office/officeart/2005/8/layout/orgChart1"/>
    <dgm:cxn modelId="{66C8E0A7-0978-4FDC-A677-5E8916CDFF4E}" type="presParOf" srcId="{B27515A1-65DE-44C6-B85E-2E8F7FD457BC}" destId="{FFD46A0E-F9F2-4EB0-AB2E-E875DDD81DC9}" srcOrd="2" destOrd="0" presId="urn:microsoft.com/office/officeart/2005/8/layout/orgChart1"/>
    <dgm:cxn modelId="{5053B400-0B73-40C3-923D-A046ACEBCD89}" type="presParOf" srcId="{B1F7F3FC-FAFA-4DD7-85C9-8DA92EFF6F18}" destId="{5A1F6CF9-2ACB-4A7D-95E8-601E06433A06}" srcOrd="4" destOrd="0" presId="urn:microsoft.com/office/officeart/2005/8/layout/orgChart1"/>
    <dgm:cxn modelId="{4B985AA3-4842-4EBC-93C2-FAEC38ED8B39}" type="presParOf" srcId="{B1F7F3FC-FAFA-4DD7-85C9-8DA92EFF6F18}" destId="{E980708D-29AD-49E1-80D1-5CA1AC878861}" srcOrd="5" destOrd="0" presId="urn:microsoft.com/office/officeart/2005/8/layout/orgChart1"/>
    <dgm:cxn modelId="{DB913110-3F1A-4086-9609-ADB050B161A1}" type="presParOf" srcId="{E980708D-29AD-49E1-80D1-5CA1AC878861}" destId="{0F7F7C4E-B725-436C-96AB-C2B53DD2D547}" srcOrd="0" destOrd="0" presId="urn:microsoft.com/office/officeart/2005/8/layout/orgChart1"/>
    <dgm:cxn modelId="{5265D879-2081-45A9-AA90-51FFDC919268}" type="presParOf" srcId="{0F7F7C4E-B725-436C-96AB-C2B53DD2D547}" destId="{3FB8EBCC-7B0D-429A-A730-7CDBE7E3D2AF}" srcOrd="0" destOrd="0" presId="urn:microsoft.com/office/officeart/2005/8/layout/orgChart1"/>
    <dgm:cxn modelId="{00317B83-F908-41E1-A22C-C6B27B975830}" type="presParOf" srcId="{0F7F7C4E-B725-436C-96AB-C2B53DD2D547}" destId="{AC460304-4C93-45ED-A001-0BD23199D084}" srcOrd="1" destOrd="0" presId="urn:microsoft.com/office/officeart/2005/8/layout/orgChart1"/>
    <dgm:cxn modelId="{1DF25253-408F-4924-99A9-A4504B3268DF}" type="presParOf" srcId="{E980708D-29AD-49E1-80D1-5CA1AC878861}" destId="{D7BD5A4D-89A0-4150-8F03-11541848FAE6}" srcOrd="1" destOrd="0" presId="urn:microsoft.com/office/officeart/2005/8/layout/orgChart1"/>
    <dgm:cxn modelId="{94A158E2-6A9B-460C-8851-C667027F5195}" type="presParOf" srcId="{E980708D-29AD-49E1-80D1-5CA1AC878861}" destId="{E095998E-FC4A-48F2-B9BD-5D23F7410188}" srcOrd="2" destOrd="0" presId="urn:microsoft.com/office/officeart/2005/8/layout/orgChart1"/>
    <dgm:cxn modelId="{93928580-6B7E-453D-8D81-7BE7113EE452}" type="presParOf" srcId="{F385A241-C0BC-4F3D-AF1D-9DAF1F0CC0C8}" destId="{D980D697-2868-4A11-9772-60056E7AB428}" srcOrd="2" destOrd="0" presId="urn:microsoft.com/office/officeart/2005/8/layout/orgChart1"/>
    <dgm:cxn modelId="{C1364433-A853-477B-99B1-42909C2C6E21}" type="presParOf" srcId="{D980D697-2868-4A11-9772-60056E7AB428}" destId="{037913D2-3F47-4300-9D89-43B00B9BFA06}" srcOrd="0" destOrd="0" presId="urn:microsoft.com/office/officeart/2005/8/layout/orgChart1"/>
    <dgm:cxn modelId="{78F684EF-A343-4FA9-9794-7F9A14420928}" type="presParOf" srcId="{D980D697-2868-4A11-9772-60056E7AB428}" destId="{C0813EEF-F303-46FE-B2DF-1B535980848E}" srcOrd="1" destOrd="0" presId="urn:microsoft.com/office/officeart/2005/8/layout/orgChart1"/>
    <dgm:cxn modelId="{4FB0E738-0999-4A0C-984B-F9E1B1D183E5}" type="presParOf" srcId="{C0813EEF-F303-46FE-B2DF-1B535980848E}" destId="{2A7F0958-DB3A-4D5A-9C18-AF75576982E0}" srcOrd="0" destOrd="0" presId="urn:microsoft.com/office/officeart/2005/8/layout/orgChart1"/>
    <dgm:cxn modelId="{898BA4A2-10FB-40C8-A811-C74C6CD96BA4}" type="presParOf" srcId="{2A7F0958-DB3A-4D5A-9C18-AF75576982E0}" destId="{443DCB47-FEEA-445E-AD10-71C985DAAE04}" srcOrd="0" destOrd="0" presId="urn:microsoft.com/office/officeart/2005/8/layout/orgChart1"/>
    <dgm:cxn modelId="{C07A8C94-97C5-42F2-9502-8A51DE1A0180}" type="presParOf" srcId="{2A7F0958-DB3A-4D5A-9C18-AF75576982E0}" destId="{7A25B87B-E702-481C-980F-03A40324FC28}" srcOrd="1" destOrd="0" presId="urn:microsoft.com/office/officeart/2005/8/layout/orgChart1"/>
    <dgm:cxn modelId="{4B2EBB9C-81E3-4D80-9929-ED1BE5AC96B6}" type="presParOf" srcId="{C0813EEF-F303-46FE-B2DF-1B535980848E}" destId="{33378E77-F010-4204-B44D-3CCC6BA132BE}" srcOrd="1" destOrd="0" presId="urn:microsoft.com/office/officeart/2005/8/layout/orgChart1"/>
    <dgm:cxn modelId="{5A049EC3-72E5-4DD8-9FF7-DFEF1ACC0622}" type="presParOf" srcId="{C0813EEF-F303-46FE-B2DF-1B535980848E}" destId="{CC159C62-908C-469F-BE1F-0A8D68D67760}" srcOrd="2" destOrd="0" presId="urn:microsoft.com/office/officeart/2005/8/layout/orgChart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913D2-3F47-4300-9D89-43B00B9BFA06}">
      <dsp:nvSpPr>
        <dsp:cNvPr id="0" name=""/>
        <dsp:cNvSpPr/>
      </dsp:nvSpPr>
      <dsp:spPr>
        <a:xfrm>
          <a:off x="3255555" y="553270"/>
          <a:ext cx="115584" cy="506370"/>
        </a:xfrm>
        <a:custGeom>
          <a:avLst/>
          <a:gdLst/>
          <a:ahLst/>
          <a:cxnLst/>
          <a:rect l="0" t="0" r="0" b="0"/>
          <a:pathLst>
            <a:path>
              <a:moveTo>
                <a:pt x="115584" y="0"/>
              </a:moveTo>
              <a:lnTo>
                <a:pt x="115584" y="506370"/>
              </a:lnTo>
              <a:lnTo>
                <a:pt x="0" y="506370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F6CF9-2ACB-4A7D-95E8-601E06433A06}">
      <dsp:nvSpPr>
        <dsp:cNvPr id="0" name=""/>
        <dsp:cNvSpPr/>
      </dsp:nvSpPr>
      <dsp:spPr>
        <a:xfrm>
          <a:off x="3371140" y="553270"/>
          <a:ext cx="2174311" cy="1012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7156"/>
              </a:lnTo>
              <a:lnTo>
                <a:pt x="2174311" y="897156"/>
              </a:lnTo>
              <a:lnTo>
                <a:pt x="2174311" y="1012741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F382BB-5F78-4B0F-8A7C-5104AD26EA46}">
      <dsp:nvSpPr>
        <dsp:cNvPr id="0" name=""/>
        <dsp:cNvSpPr/>
      </dsp:nvSpPr>
      <dsp:spPr>
        <a:xfrm>
          <a:off x="3325420" y="553270"/>
          <a:ext cx="91440" cy="10127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12741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5F47CB-84EC-4855-877F-F15CFF18CABA}">
      <dsp:nvSpPr>
        <dsp:cNvPr id="0" name=""/>
        <dsp:cNvSpPr/>
      </dsp:nvSpPr>
      <dsp:spPr>
        <a:xfrm>
          <a:off x="1196828" y="553270"/>
          <a:ext cx="2174311" cy="984934"/>
        </a:xfrm>
        <a:custGeom>
          <a:avLst/>
          <a:gdLst/>
          <a:ahLst/>
          <a:cxnLst/>
          <a:rect l="0" t="0" r="0" b="0"/>
          <a:pathLst>
            <a:path>
              <a:moveTo>
                <a:pt x="2174311" y="0"/>
              </a:moveTo>
              <a:lnTo>
                <a:pt x="2174311" y="869350"/>
              </a:lnTo>
              <a:lnTo>
                <a:pt x="0" y="869350"/>
              </a:lnTo>
              <a:lnTo>
                <a:pt x="0" y="984934"/>
              </a:lnTo>
            </a:path>
          </a:pathLst>
        </a:cu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0809E-938B-48EB-AFCC-E61D21BA001C}">
      <dsp:nvSpPr>
        <dsp:cNvPr id="0" name=""/>
        <dsp:cNvSpPr/>
      </dsp:nvSpPr>
      <dsp:spPr>
        <a:xfrm>
          <a:off x="2820737" y="2867"/>
          <a:ext cx="1100805" cy="550402"/>
        </a:xfrm>
        <a:prstGeom prst="rect">
          <a:avLst/>
        </a:prstGeom>
        <a:solidFill>
          <a:schemeClr val="accent6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solidFill>
                <a:schemeClr val="tx1"/>
              </a:solidFill>
            </a:rPr>
            <a:t>Directie</a:t>
          </a:r>
        </a:p>
      </dsp:txBody>
      <dsp:txXfrm>
        <a:off x="2820737" y="2867"/>
        <a:ext cx="1100805" cy="550402"/>
      </dsp:txXfrm>
    </dsp:sp>
    <dsp:sp modelId="{630D00A5-3961-4D82-932C-68CA53A9C9A5}">
      <dsp:nvSpPr>
        <dsp:cNvPr id="0" name=""/>
        <dsp:cNvSpPr/>
      </dsp:nvSpPr>
      <dsp:spPr>
        <a:xfrm>
          <a:off x="225257" y="1538205"/>
          <a:ext cx="1943142" cy="3022443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solidFill>
                <a:schemeClr val="tx1"/>
              </a:solidFill>
            </a:rPr>
            <a:t>Afdeling/ Divisie 1</a:t>
          </a:r>
        </a:p>
      </dsp:txBody>
      <dsp:txXfrm>
        <a:off x="225257" y="1538205"/>
        <a:ext cx="1943142" cy="3022443"/>
      </dsp:txXfrm>
    </dsp:sp>
    <dsp:sp modelId="{80B3D128-FBD3-4136-98E1-6C93D0B4CA58}">
      <dsp:nvSpPr>
        <dsp:cNvPr id="0" name=""/>
        <dsp:cNvSpPr/>
      </dsp:nvSpPr>
      <dsp:spPr>
        <a:xfrm>
          <a:off x="2399568" y="1566011"/>
          <a:ext cx="1943142" cy="3024001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solidFill>
                <a:schemeClr val="tx1"/>
              </a:solidFill>
            </a:rPr>
            <a:t>Afdeling/ Divisie 2</a:t>
          </a:r>
        </a:p>
      </dsp:txBody>
      <dsp:txXfrm>
        <a:off x="2399568" y="1566011"/>
        <a:ext cx="1943142" cy="3024001"/>
      </dsp:txXfrm>
    </dsp:sp>
    <dsp:sp modelId="{3FB8EBCC-7B0D-429A-A730-7CDBE7E3D2AF}">
      <dsp:nvSpPr>
        <dsp:cNvPr id="0" name=""/>
        <dsp:cNvSpPr/>
      </dsp:nvSpPr>
      <dsp:spPr>
        <a:xfrm>
          <a:off x="4573880" y="1566011"/>
          <a:ext cx="1943142" cy="3024001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solidFill>
                <a:schemeClr val="tx1"/>
              </a:solidFill>
            </a:rPr>
            <a:t>Afdeling/ Divisie 3</a:t>
          </a:r>
        </a:p>
      </dsp:txBody>
      <dsp:txXfrm>
        <a:off x="4573880" y="1566011"/>
        <a:ext cx="1943142" cy="3024001"/>
      </dsp:txXfrm>
    </dsp:sp>
    <dsp:sp modelId="{443DCB47-FEEA-445E-AD10-71C985DAAE04}">
      <dsp:nvSpPr>
        <dsp:cNvPr id="0" name=""/>
        <dsp:cNvSpPr/>
      </dsp:nvSpPr>
      <dsp:spPr>
        <a:xfrm>
          <a:off x="2154749" y="784439"/>
          <a:ext cx="1100805" cy="550402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>
              <a:solidFill>
                <a:schemeClr val="tx1"/>
              </a:solidFill>
            </a:rPr>
            <a:t>Staf &amp; Ondersteuning</a:t>
          </a:r>
        </a:p>
      </dsp:txBody>
      <dsp:txXfrm>
        <a:off x="2154749" y="784439"/>
        <a:ext cx="1100805" cy="550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_rels/notes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_rels/notesMaster10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710AE-4DC3-4D93-B914-97E3FCD4A16D}" type="datetimeFigureOut">
              <a:rPr lang="nl-NL" smtClean="0"/>
              <a:t>3-3-2026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93BF8-5EB9-46C1-8BB1-348EE1ED461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9732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notesMaster1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045" cy="512460"/>
          </a:xfrm>
          <a:prstGeom prst="rect">
            <a:avLst/>
          </a:prstGeom>
        </p:spPr>
        <p:txBody>
          <a:bodyPr vert="horz" lIns="93760" tIns="46880" rIns="93760" bIns="4688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4380" y="0"/>
            <a:ext cx="3078045" cy="512460"/>
          </a:xfrm>
          <a:prstGeom prst="rect">
            <a:avLst/>
          </a:prstGeom>
        </p:spPr>
        <p:txBody>
          <a:bodyPr vert="horz" lIns="93760" tIns="46880" rIns="93760" bIns="46880" rtlCol="0"/>
          <a:lstStyle>
            <a:lvl1pPr algn="r">
              <a:defRPr sz="1200"/>
            </a:lvl1pPr>
          </a:lstStyle>
          <a:p>
            <a:fld id="{EACF17C4-3F1E-4147-8F5D-020917167574}" type="datetimeFigureOut">
              <a:rPr lang="nl-NL" smtClean="0"/>
              <a:t>26-3-2025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60" tIns="46880" rIns="93760" bIns="4688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572" y="4925136"/>
            <a:ext cx="5682923" cy="4029949"/>
          </a:xfrm>
          <a:prstGeom prst="rect">
            <a:avLst/>
          </a:prstGeom>
        </p:spPr>
        <p:txBody>
          <a:bodyPr vert="horz" lIns="93760" tIns="46880" rIns="93760" bIns="4688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2153"/>
            <a:ext cx="3078045" cy="512460"/>
          </a:xfrm>
          <a:prstGeom prst="rect">
            <a:avLst/>
          </a:prstGeom>
        </p:spPr>
        <p:txBody>
          <a:bodyPr vert="horz" lIns="93760" tIns="46880" rIns="93760" bIns="4688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4380" y="9722153"/>
            <a:ext cx="3078045" cy="512460"/>
          </a:xfrm>
          <a:prstGeom prst="rect">
            <a:avLst/>
          </a:prstGeom>
        </p:spPr>
        <p:txBody>
          <a:bodyPr vert="horz" lIns="93760" tIns="46880" rIns="93760" bIns="46880" rtlCol="0" anchor="b"/>
          <a:lstStyle>
            <a:lvl1pPr algn="r">
              <a:defRPr sz="1200"/>
            </a:lvl1pPr>
          </a:lstStyle>
          <a:p>
            <a:fld id="{B48F295C-8267-4333-A63F-7310CB3BFB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2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notesMaster10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EACF17C4-3F1E-4147-8F5D-020917167574}" type="datetimeFigureOut">
              <a:rPr lang="nl-NL" smtClean="0"/>
              <a:t>10-1-2019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976" y="4821239"/>
            <a:ext cx="5510213" cy="3944937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B48F295C-8267-4333-A63F-7310CB3BFB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2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0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0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0.xml"/></Relationships>
</file>

<file path=ppt/notesSlides/_rels/notesSlide1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0.xml"/><Relationship Id="rId1" Type="http://schemas.openxmlformats.org/officeDocument/2006/relationships/notesMaster" Target="../notesMasters/notesMaster100.xml"/></Relationships>
</file>

<file path=ppt/notesSlides/_rels/notesSlide13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0.xml"/><Relationship Id="rId1" Type="http://schemas.openxmlformats.org/officeDocument/2006/relationships/notesMaster" Target="../notesMasters/notesMaster100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0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0.xml"/><Relationship Id="rId1" Type="http://schemas.openxmlformats.org/officeDocument/2006/relationships/notesMaster" Target="../notesMasters/notesMaster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7.xml"/><Relationship Id="rId1" Type="http://schemas.openxmlformats.org/officeDocument/2006/relationships/notesMaster" Target="../notesMasters/notesMaster10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9.xml"/><Relationship Id="rId1" Type="http://schemas.openxmlformats.org/officeDocument/2006/relationships/notesMaster" Target="../notesMasters/notesMaster10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0.xml"/><Relationship Id="rId1" Type="http://schemas.openxmlformats.org/officeDocument/2006/relationships/notesMaster" Target="../notesMasters/notesMaster10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1.xml"/><Relationship Id="rId1" Type="http://schemas.openxmlformats.org/officeDocument/2006/relationships/notesMaster" Target="../notesMasters/notesMaster10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2.xml"/><Relationship Id="rId1" Type="http://schemas.openxmlformats.org/officeDocument/2006/relationships/notesMaster" Target="../notesMasters/notesMaster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0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0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0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0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02">
              <a:defRPr/>
            </a:pPr>
            <a:r>
              <a:rPr lang="nl-NL" dirty="0"/>
              <a:t>Bedrijfspresentatie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F295C-8267-4333-A63F-7310CB3BFBA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471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02">
              <a:defRPr/>
            </a:pPr>
            <a:r>
              <a:rPr lang="nl-NL" dirty="0"/>
              <a:t>Werksessie PPM</a:t>
            </a:r>
          </a:p>
          <a:p>
            <a:r>
              <a:rPr lang="nl-NL" dirty="0"/>
              <a:t>Bedrijfspresentatie</a:t>
            </a:r>
          </a:p>
          <a:p>
            <a:endParaRPr lang="nl-NL" dirty="0"/>
          </a:p>
          <a:p>
            <a:r>
              <a:rPr lang="nl-NL" dirty="0"/>
              <a:t>Doetinchem </a:t>
            </a:r>
            <a:r>
              <a:rPr lang="nl-NL" dirty="0" err="1"/>
              <a:t>connection</a:t>
            </a:r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F295C-8267-4333-A63F-7310CB3BFBA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916759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PPM Besturing en Besluitvorming</a:t>
            </a:r>
          </a:p>
          <a:p>
            <a:pPr defTabSz="937602">
              <a:defRPr/>
            </a:pPr>
            <a:r>
              <a:rPr lang="nl-NL" dirty="0"/>
              <a:t>Analyse PPM binnen IT </a:t>
            </a:r>
            <a:r>
              <a:rPr lang="nl-NL" dirty="0" err="1"/>
              <a:t>Governance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C96A96-5FF7-4E8E-B4F5-E7FE6435CCCD}" type="slidenum">
              <a:rPr lang="nl-NL" smtClean="0"/>
              <a:t>308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112906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02">
              <a:defRPr/>
            </a:pPr>
            <a:r>
              <a:rPr lang="nl-NL" dirty="0"/>
              <a:t>PPM Besturing en Besluitvorming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F295C-8267-4333-A63F-7310CB3BFBA3}" type="slidenum">
              <a:rPr lang="nl-NL" smtClean="0"/>
              <a:t>321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8901668"/>
      </p:ext>
    </p:extLst>
  </p:cSld>
  <p:clrMapOvr>
    <a:masterClrMapping/>
  </p:clrMapOvr>
</p:notes>
</file>

<file path=ppt/notesSlides/notesSlide1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Portfoliotafel als beeld bij PPM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F295C-8267-4333-A63F-7310CB3BFBA3}" type="slidenum">
              <a:rPr lang="nl-NL" smtClean="0"/>
              <a:t>258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227686"/>
      </p:ext>
    </p:extLst>
  </p:cSld>
  <p:clrMapOvr>
    <a:masterClrMapping/>
  </p:clrMapOvr>
</p:notes>
</file>

<file path=ppt/notesSlides/notesSlide13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F295C-8267-4333-A63F-7310CB3BFBA3}" type="slidenum">
              <a:rPr lang="nl-NL" smtClean="0"/>
              <a:t>280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5522870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02">
              <a:defRPr/>
            </a:pPr>
            <a:r>
              <a:rPr lang="nl-NL" dirty="0"/>
              <a:t>Bedrijfspresentatie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F295C-8267-4333-A63F-7310CB3BFBA3}" type="slidenum">
              <a:rPr lang="nl-NL" smtClean="0"/>
              <a:t>395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390245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02">
              <a:defRPr/>
            </a:pPr>
            <a:r>
              <a:rPr lang="nl-NL" dirty="0"/>
              <a:t>Productontwikkeling </a:t>
            </a:r>
            <a:r>
              <a:rPr lang="nl-NL" dirty="0" err="1"/>
              <a:t>obv</a:t>
            </a:r>
            <a:r>
              <a:rPr lang="nl-NL" dirty="0"/>
              <a:t> </a:t>
            </a:r>
            <a:r>
              <a:rPr lang="nl-NL" dirty="0" err="1"/>
              <a:t>MoP</a:t>
            </a:r>
            <a:endParaRPr lang="nl-NL" dirty="0"/>
          </a:p>
          <a:p>
            <a:pPr defTabSz="937602">
              <a:defRPr/>
            </a:pPr>
            <a:r>
              <a:rPr lang="nl-NL" dirty="0"/>
              <a:t>Meer resultaat door focus met animatie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F295C-8267-4333-A63F-7310CB3BFBA3}" type="slidenum">
              <a:rPr lang="nl-NL" smtClean="0"/>
              <a:t>440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163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02">
              <a:defRPr/>
            </a:pPr>
            <a:r>
              <a:rPr lang="nl-NL" dirty="0"/>
              <a:t>Productontwikkeling </a:t>
            </a:r>
            <a:r>
              <a:rPr lang="nl-NL" dirty="0" err="1"/>
              <a:t>obv</a:t>
            </a:r>
            <a:r>
              <a:rPr lang="nl-NL" dirty="0"/>
              <a:t> </a:t>
            </a:r>
            <a:r>
              <a:rPr lang="nl-NL" dirty="0" err="1"/>
              <a:t>MoP</a:t>
            </a:r>
            <a:endParaRPr lang="nl-NL" dirty="0"/>
          </a:p>
          <a:p>
            <a:pPr defTabSz="937602">
              <a:defRPr/>
            </a:pPr>
            <a:r>
              <a:rPr lang="nl-NL" dirty="0"/>
              <a:t>Meer resultaat door focus met animatie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F295C-8267-4333-A63F-7310CB3BFBA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391015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PPM voor Waterschappen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F295C-8267-4333-A63F-7310CB3BFBA3}" type="slidenum">
              <a:rPr lang="nl-NL" smtClean="0"/>
              <a:t>637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4953717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02">
              <a:defRPr/>
            </a:pPr>
            <a:r>
              <a:rPr lang="nl-NL" dirty="0"/>
              <a:t>PPM voor Waterschappen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F295C-8267-4333-A63F-7310CB3BFBA3}" type="slidenum">
              <a:rPr lang="nl-NL" smtClean="0"/>
              <a:t>639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8478760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02">
              <a:defRPr/>
            </a:pPr>
            <a:r>
              <a:rPr lang="nl-NL" dirty="0"/>
              <a:t>PPM voor Waterschappen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F295C-8267-4333-A63F-7310CB3BFBA3}" type="slidenum">
              <a:rPr lang="nl-NL" smtClean="0"/>
              <a:t>640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6571163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02">
              <a:defRPr/>
            </a:pPr>
            <a:r>
              <a:rPr lang="nl-NL" dirty="0"/>
              <a:t>PPM voor Waterschappen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F295C-8267-4333-A63F-7310CB3BFBA3}" type="slidenum">
              <a:rPr lang="nl-NL" smtClean="0"/>
              <a:t>641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3685655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02">
              <a:defRPr/>
            </a:pPr>
            <a:r>
              <a:rPr lang="nl-NL" dirty="0"/>
              <a:t>PPM voor Waterschappen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F295C-8267-4333-A63F-7310CB3BFBA3}" type="slidenum">
              <a:rPr lang="nl-NL" smtClean="0"/>
              <a:t>642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4343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02">
              <a:defRPr/>
            </a:pPr>
            <a:r>
              <a:rPr lang="nl-NL" dirty="0"/>
              <a:t>Bedrijfspresentatie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F295C-8267-4333-A63F-7310CB3BFBA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9957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02">
              <a:defRPr/>
            </a:pPr>
            <a:r>
              <a:rPr lang="nl-NL" dirty="0"/>
              <a:t>Bedrijfspresentatie</a:t>
            </a:r>
          </a:p>
          <a:p>
            <a:pPr defTabSz="937602">
              <a:defRPr/>
            </a:pPr>
            <a:r>
              <a:rPr lang="nl-NL" dirty="0"/>
              <a:t>Productontwikkeling </a:t>
            </a:r>
            <a:r>
              <a:rPr lang="nl-NL" dirty="0" err="1"/>
              <a:t>obv</a:t>
            </a:r>
            <a:r>
              <a:rPr lang="nl-NL" dirty="0"/>
              <a:t> </a:t>
            </a:r>
            <a:r>
              <a:rPr lang="nl-NL" dirty="0" err="1"/>
              <a:t>MoP</a:t>
            </a:r>
            <a:endParaRPr lang="nl-NL" dirty="0"/>
          </a:p>
          <a:p>
            <a:pPr defTabSz="937602"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F295C-8267-4333-A63F-7310CB3BFBA3}" type="slidenum">
              <a:rPr lang="nl-NL" smtClean="0"/>
              <a:t>157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6941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02">
              <a:defRPr/>
            </a:pPr>
            <a:r>
              <a:rPr lang="nl-NL" dirty="0"/>
              <a:t>Bedrijfspresentatie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F295C-8267-4333-A63F-7310CB3BFBA3}" type="slidenum">
              <a:rPr lang="nl-NL" smtClean="0"/>
              <a:t>172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863905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02">
              <a:defRPr/>
            </a:pPr>
            <a:r>
              <a:rPr lang="nl-NL" dirty="0"/>
              <a:t>Bedrijfspresentatie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F295C-8267-4333-A63F-7310CB3BFBA3}" type="slidenum">
              <a:rPr lang="nl-NL" smtClean="0"/>
              <a:t>244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64715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02">
              <a:defRPr/>
            </a:pPr>
            <a:r>
              <a:rPr lang="nl-NL" dirty="0"/>
              <a:t>Bedrijfspresentatie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F295C-8267-4333-A63F-7310CB3BFBA3}" type="slidenum">
              <a:rPr lang="nl-NL" smtClean="0"/>
              <a:t>248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2995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02">
              <a:defRPr/>
            </a:pPr>
            <a:r>
              <a:rPr lang="nl-NL" dirty="0"/>
              <a:t>Bedrijfspresentatie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F295C-8267-4333-A63F-7310CB3BFBA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62822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02">
              <a:defRPr/>
            </a:pPr>
            <a:r>
              <a:rPr lang="nl-NL" dirty="0"/>
              <a:t>Bedrijfspresentatie</a:t>
            </a:r>
          </a:p>
          <a:p>
            <a:pPr defTabSz="937602">
              <a:defRPr/>
            </a:pPr>
            <a:r>
              <a:rPr lang="nl-NL" dirty="0"/>
              <a:t>Productontwikkeling </a:t>
            </a:r>
            <a:r>
              <a:rPr lang="nl-NL" dirty="0" err="1"/>
              <a:t>obv</a:t>
            </a:r>
            <a:r>
              <a:rPr lang="nl-NL" dirty="0"/>
              <a:t> </a:t>
            </a:r>
            <a:r>
              <a:rPr lang="nl-NL" dirty="0" err="1"/>
              <a:t>MoP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F295C-8267-4333-A63F-7310CB3BFBA3}" type="slidenum">
              <a:rPr lang="nl-NL" smtClean="0"/>
              <a:t>284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1026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0.xml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100.xml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0.xml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100.xml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0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100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0.xml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100.xml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0.xml"/><Relationship Id="rId1" Type="http://schemas.openxmlformats.org/officeDocument/2006/relationships/slideMaster" Target="../slideMasters/slideMaster10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100.xml"/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0.xml"/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100.xml"/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0.xml"/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100.xml"/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0.xml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100.xml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0.xml"/><Relationship Id="rId2" Type="http://schemas.openxmlformats.org/officeDocument/2006/relationships/slide" Target="../slides/slide20.xml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100.xml"/><Relationship Id="rId2" Type="http://schemas.openxmlformats.org/officeDocument/2006/relationships/slide" Target="../slides/slide2101.xml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0.xml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100.xml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0.xml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100.xml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0.xml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5100.xml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0C81-6D10-465D-B510-28455FB568DA}" type="datetime1">
              <a:rPr lang="nl-NL" smtClean="0"/>
              <a:t>3-3-2026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20" name="Afbeelding 19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34818447-929B-43D1-8117-E35F5B3FE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B48ECAD9-2835-40DC-ABA8-0BA5E5260639}"/>
              </a:ext>
            </a:extLst>
          </p:cNvPr>
          <p:cNvSpPr/>
          <p:nvPr userDrawn="1"/>
        </p:nvSpPr>
        <p:spPr>
          <a:xfrm>
            <a:off x="558265" y="4841509"/>
            <a:ext cx="10105996" cy="1535612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Gelijkbenige driehoek 17">
            <a:extLst>
              <a:ext uri="{FF2B5EF4-FFF2-40B4-BE49-F238E27FC236}">
                <a16:creationId xmlns:a16="http://schemas.microsoft.com/office/drawing/2014/main" id="{DEE06BD1-5036-47A3-980A-7BEC3B494DE1}"/>
              </a:ext>
            </a:extLst>
          </p:cNvPr>
          <p:cNvSpPr/>
          <p:nvPr userDrawn="1"/>
        </p:nvSpPr>
        <p:spPr>
          <a:xfrm rot="5400000">
            <a:off x="223595" y="5176179"/>
            <a:ext cx="1535613" cy="86627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 anchorCtr="0"/>
          <a:lstStyle/>
          <a:p>
            <a:pPr algn="ctr"/>
            <a:r>
              <a:rPr lang="nl-NL" sz="1400" dirty="0" err="1"/>
              <a:t>Key</a:t>
            </a:r>
            <a:r>
              <a:rPr lang="nl-NL" sz="1400" dirty="0"/>
              <a:t> Slides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B567BA32-C822-4B69-9A07-01EFB02DC234}"/>
              </a:ext>
            </a:extLst>
          </p:cNvPr>
          <p:cNvSpPr/>
          <p:nvPr userDrawn="1"/>
        </p:nvSpPr>
        <p:spPr>
          <a:xfrm>
            <a:off x="1502688" y="5004920"/>
            <a:ext cx="2183182" cy="120180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EB2E23D-4900-4BBD-9907-83336445BADF}"/>
              </a:ext>
            </a:extLst>
          </p:cNvPr>
          <p:cNvSpPr/>
          <p:nvPr userDrawn="1"/>
        </p:nvSpPr>
        <p:spPr>
          <a:xfrm>
            <a:off x="3785331" y="5004920"/>
            <a:ext cx="2183182" cy="120180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D8A98EC8-AB2C-4E1B-89B7-FBE0E49CDF1E}"/>
              </a:ext>
            </a:extLst>
          </p:cNvPr>
          <p:cNvSpPr/>
          <p:nvPr userDrawn="1"/>
        </p:nvSpPr>
        <p:spPr>
          <a:xfrm>
            <a:off x="6067017" y="5004920"/>
            <a:ext cx="2183182" cy="120180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091835A7-5FA1-49DE-A2E6-37BDFED22797}"/>
              </a:ext>
            </a:extLst>
          </p:cNvPr>
          <p:cNvSpPr/>
          <p:nvPr userDrawn="1"/>
        </p:nvSpPr>
        <p:spPr>
          <a:xfrm>
            <a:off x="8359427" y="5004920"/>
            <a:ext cx="2183182" cy="120180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745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69BF-C4E0-422A-9F89-B9D4A4A4C70F}" type="datetime1">
              <a:rPr lang="nl-NL" smtClean="0"/>
              <a:t>3-3-2026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8" name="Afbeelding 17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3F2A3D0E-DCC8-4E1D-AC6E-1B035A79E2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619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69BF-C4E0-422A-9F89-B9D4A4A4C70F}" type="datetime1">
              <a:rPr lang="nl-NL" smtClean="0"/>
              <a:t>26-3-2025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8" name="Afbeelding 17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3F2A3D0E-DCC8-4E1D-AC6E-1B035A79E2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61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69BF-C4E0-422A-9F89-B9D4A4A4C70F}" type="datetime1">
              <a:rPr lang="nl-NL" smtClean="0"/>
              <a:t>10-1-2019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8" name="Afbeelding 17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3F2A3D0E-DCC8-4E1D-AC6E-1B035A79E2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6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FD546-1EBB-49C0-B93D-C2858C84FA27}" type="datetime1">
              <a:rPr lang="nl-NL" smtClean="0"/>
              <a:t>3-3-2026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8" name="Afbeelding 17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E6D9F176-C44F-4EEA-97A6-8F225F2A1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418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FD546-1EBB-49C0-B93D-C2858C84FA27}" type="datetime1">
              <a:rPr lang="nl-NL" smtClean="0"/>
              <a:t>26-3-2025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8" name="Afbeelding 17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E6D9F176-C44F-4EEA-97A6-8F225F2A1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687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FD546-1EBB-49C0-B93D-C2858C84FA27}" type="datetime1">
              <a:rPr lang="nl-NL" smtClean="0"/>
              <a:t>10-1-2019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8" name="Afbeelding 17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E6D9F176-C44F-4EEA-97A6-8F225F2A1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68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volgblad 1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9694D92F-5FDA-49FC-939E-F2D958F298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1247999" y="480000"/>
            <a:ext cx="10272000" cy="1088347"/>
          </a:xfrm>
          <a:prstGeom prst="rect">
            <a:avLst/>
          </a:prstGeom>
        </p:spPr>
        <p:txBody>
          <a:bodyPr lIns="0" tIns="0" rIns="0" bIns="0"/>
          <a:lstStyle>
            <a:lvl1pPr>
              <a:defRPr sz="5600" b="1" i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1248833" y="2148293"/>
            <a:ext cx="10272184" cy="408000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1pPr>
            <a:lvl2pPr marL="479988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2pPr>
            <a:lvl3pPr marL="719982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3pPr>
            <a:lvl4pPr marL="959976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4pPr>
            <a:lvl5pPr marL="1199970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13">
            <a:extLst>
              <a:ext uri="{FF2B5EF4-FFF2-40B4-BE49-F238E27FC236}">
                <a16:creationId xmlns:a16="http://schemas.microsoft.com/office/drawing/2014/main" id="{8E89C718-2E0E-44C4-AF48-34D5AF6F439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249363" y="6402388"/>
            <a:ext cx="1817687" cy="455612"/>
          </a:xfrm>
        </p:spPr>
        <p:txBody>
          <a:bodyPr lIns="0" tIns="0" rIns="0" bIns="0" anchor="t" anchorCtr="0"/>
          <a:lstStyle>
            <a:lvl1pPr>
              <a:defRPr sz="1467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0E50FA5-1AB7-408E-9D1A-3162C9DB6246}" type="datetime4">
              <a:rPr lang="nl-NL"/>
              <a:pPr>
                <a:defRPr/>
              </a:pPr>
              <a:t>3 maart 2026</a:t>
            </a:fld>
            <a:endParaRPr lang="nl-NL" dirty="0"/>
          </a:p>
        </p:txBody>
      </p:sp>
      <p:sp>
        <p:nvSpPr>
          <p:cNvPr id="6" name="Tijdelijke aanduiding voor voettekst 14">
            <a:extLst>
              <a:ext uri="{FF2B5EF4-FFF2-40B4-BE49-F238E27FC236}">
                <a16:creationId xmlns:a16="http://schemas.microsoft.com/office/drawing/2014/main" id="{A820068C-B765-47A4-A9A4-68CB5D4EB2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739313" y="6402388"/>
            <a:ext cx="1781175" cy="455612"/>
          </a:xfrm>
        </p:spPr>
        <p:txBody>
          <a:bodyPr lIns="0" tIns="0" rIns="0" bIns="0" anchor="t" anchorCtr="0"/>
          <a:lstStyle>
            <a:lvl1pPr algn="r">
              <a:defRPr sz="1467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nl-NL"/>
              <a:t>Versie</a:t>
            </a:r>
            <a:endParaRPr lang="nl-NL" dirty="0"/>
          </a:p>
        </p:txBody>
      </p:sp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480BB25D-C041-41B7-AD78-E65010CB65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6402388"/>
            <a:ext cx="1017588" cy="455612"/>
          </a:xfrm>
        </p:spPr>
        <p:txBody>
          <a:bodyPr lIns="288000" tIns="0" rIns="0" bIns="0" anchor="t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4AD4E03-4F7A-4146-B9E1-9E06472E240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9" name="Afbeelding 8" descr="Afbeelding met schermafbeelding&#10;&#10;Beschrijving is gegenereerd met zeer hoge betrouwbaarheid">
            <a:hlinkClick r:id="rId3" action="ppaction://hlinksldjump" tooltip="Naar portaal"/>
            <a:extLst>
              <a:ext uri="{FF2B5EF4-FFF2-40B4-BE49-F238E27FC236}">
                <a16:creationId xmlns:a16="http://schemas.microsoft.com/office/drawing/2014/main" id="{F6002D99-58C1-490A-BDFC-CA7426EF63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667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volgblad 1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9694D92F-5FDA-49FC-939E-F2D958F298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1247999" y="480000"/>
            <a:ext cx="10272000" cy="1088347"/>
          </a:xfrm>
          <a:prstGeom prst="rect">
            <a:avLst/>
          </a:prstGeom>
        </p:spPr>
        <p:txBody>
          <a:bodyPr lIns="0" tIns="0" rIns="0" bIns="0"/>
          <a:lstStyle>
            <a:lvl1pPr>
              <a:defRPr sz="5600" b="1" i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1248833" y="2148293"/>
            <a:ext cx="10272184" cy="408000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1pPr>
            <a:lvl2pPr marL="479988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2pPr>
            <a:lvl3pPr marL="719982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3pPr>
            <a:lvl4pPr marL="959976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4pPr>
            <a:lvl5pPr marL="1199970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13">
            <a:extLst>
              <a:ext uri="{FF2B5EF4-FFF2-40B4-BE49-F238E27FC236}">
                <a16:creationId xmlns:a16="http://schemas.microsoft.com/office/drawing/2014/main" id="{8E89C718-2E0E-44C4-AF48-34D5AF6F439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249363" y="6402388"/>
            <a:ext cx="1817687" cy="455612"/>
          </a:xfrm>
        </p:spPr>
        <p:txBody>
          <a:bodyPr lIns="0" tIns="0" rIns="0" bIns="0" anchor="t" anchorCtr="0"/>
          <a:lstStyle>
            <a:lvl1pPr>
              <a:defRPr sz="1467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0E50FA5-1AB7-408E-9D1A-3162C9DB6246}" type="datetime4">
              <a:rPr lang="nl-NL"/>
              <a:pPr>
                <a:defRPr/>
              </a:pPr>
              <a:t>26 maart 2025</a:t>
            </a:fld>
            <a:endParaRPr lang="nl-NL" dirty="0"/>
          </a:p>
        </p:txBody>
      </p:sp>
      <p:sp>
        <p:nvSpPr>
          <p:cNvPr id="6" name="Tijdelijke aanduiding voor voettekst 14">
            <a:extLst>
              <a:ext uri="{FF2B5EF4-FFF2-40B4-BE49-F238E27FC236}">
                <a16:creationId xmlns:a16="http://schemas.microsoft.com/office/drawing/2014/main" id="{A820068C-B765-47A4-A9A4-68CB5D4EB2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739313" y="6402388"/>
            <a:ext cx="1781175" cy="455612"/>
          </a:xfrm>
        </p:spPr>
        <p:txBody>
          <a:bodyPr lIns="0" tIns="0" rIns="0" bIns="0" anchor="t" anchorCtr="0"/>
          <a:lstStyle>
            <a:lvl1pPr algn="r">
              <a:defRPr sz="1467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nl-NL"/>
              <a:t>Versie</a:t>
            </a:r>
            <a:endParaRPr lang="nl-NL" dirty="0"/>
          </a:p>
        </p:txBody>
      </p:sp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480BB25D-C041-41B7-AD78-E65010CB65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6402388"/>
            <a:ext cx="1017588" cy="455612"/>
          </a:xfrm>
        </p:spPr>
        <p:txBody>
          <a:bodyPr lIns="288000" tIns="0" rIns="0" bIns="0" anchor="t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4AD4E03-4F7A-4146-B9E1-9E06472E240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9" name="Afbeelding 8" descr="Afbeelding met schermafbeelding&#10;&#10;Beschrijving is gegenereerd met zeer hoge betrouwbaarheid">
            <a:hlinkClick r:id="rId3" action="ppaction://hlinksldjump" tooltip="Naar portaal"/>
            <a:extLst>
              <a:ext uri="{FF2B5EF4-FFF2-40B4-BE49-F238E27FC236}">
                <a16:creationId xmlns:a16="http://schemas.microsoft.com/office/drawing/2014/main" id="{F6002D99-58C1-490A-BDFC-CA7426EF63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53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volgblad 1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9694D92F-5FDA-49FC-939E-F2D958F298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1247999" y="480000"/>
            <a:ext cx="10272000" cy="1088347"/>
          </a:xfrm>
          <a:prstGeom prst="rect">
            <a:avLst/>
          </a:prstGeom>
        </p:spPr>
        <p:txBody>
          <a:bodyPr lIns="0" tIns="0" rIns="0" bIns="0"/>
          <a:lstStyle>
            <a:lvl1pPr>
              <a:defRPr sz="5600" b="1" i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1248833" y="2148293"/>
            <a:ext cx="10272184" cy="4080000"/>
          </a:xfrm>
          <a:prstGeom prst="rect">
            <a:avLst/>
          </a:prstGeom>
        </p:spPr>
        <p:txBody>
          <a:bodyPr lIns="0" tIns="0" rIns="0" bIns="0"/>
          <a:lstStyle>
            <a:lvl1pPr marL="239994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1pPr>
            <a:lvl2pPr marL="479988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2pPr>
            <a:lvl3pPr marL="719982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3pPr>
            <a:lvl4pPr marL="959976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4pPr>
            <a:lvl5pPr marL="1199970" indent="-239994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4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13">
            <a:extLst>
              <a:ext uri="{FF2B5EF4-FFF2-40B4-BE49-F238E27FC236}">
                <a16:creationId xmlns:a16="http://schemas.microsoft.com/office/drawing/2014/main" id="{8E89C718-2E0E-44C4-AF48-34D5AF6F439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249363" y="6402388"/>
            <a:ext cx="1817687" cy="455612"/>
          </a:xfrm>
        </p:spPr>
        <p:txBody>
          <a:bodyPr lIns="0" tIns="0" rIns="0" bIns="0" anchor="t" anchorCtr="0"/>
          <a:lstStyle>
            <a:lvl1pPr>
              <a:defRPr sz="1467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0E50FA5-1AB7-408E-9D1A-3162C9DB6246}" type="datetime4">
              <a:rPr lang="nl-NL"/>
              <a:pPr>
                <a:defRPr/>
              </a:pPr>
              <a:t>10 januari 2019</a:t>
            </a:fld>
            <a:endParaRPr lang="nl-NL" dirty="0"/>
          </a:p>
        </p:txBody>
      </p:sp>
      <p:sp>
        <p:nvSpPr>
          <p:cNvPr id="6" name="Tijdelijke aanduiding voor voettekst 14">
            <a:extLst>
              <a:ext uri="{FF2B5EF4-FFF2-40B4-BE49-F238E27FC236}">
                <a16:creationId xmlns:a16="http://schemas.microsoft.com/office/drawing/2014/main" id="{A820068C-B765-47A4-A9A4-68CB5D4EB2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739313" y="6402388"/>
            <a:ext cx="1781175" cy="455612"/>
          </a:xfrm>
        </p:spPr>
        <p:txBody>
          <a:bodyPr lIns="0" tIns="0" rIns="0" bIns="0" anchor="t" anchorCtr="0"/>
          <a:lstStyle>
            <a:lvl1pPr algn="r">
              <a:defRPr sz="1467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nl-NL"/>
              <a:t>Versie</a:t>
            </a:r>
            <a:endParaRPr lang="nl-NL" dirty="0"/>
          </a:p>
        </p:txBody>
      </p:sp>
      <p:sp>
        <p:nvSpPr>
          <p:cNvPr id="7" name="Tijdelijke aanduiding voor dianummer 3">
            <a:extLst>
              <a:ext uri="{FF2B5EF4-FFF2-40B4-BE49-F238E27FC236}">
                <a16:creationId xmlns:a16="http://schemas.microsoft.com/office/drawing/2014/main" id="{480BB25D-C041-41B7-AD78-E65010CB65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6402388"/>
            <a:ext cx="1017588" cy="455612"/>
          </a:xfrm>
        </p:spPr>
        <p:txBody>
          <a:bodyPr lIns="288000" tIns="0" rIns="0" bIns="0" anchor="t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4AD4E03-4F7A-4146-B9E1-9E06472E240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9" name="Afbeelding 8" descr="Afbeelding met schermafbeelding&#10;&#10;Beschrijving is gegenereerd met zeer hoge betrouwbaarheid">
            <a:hlinkClick r:id="rId3" action="ppaction://hlinksldjump" tooltip="Naar portaal"/>
            <a:extLst>
              <a:ext uri="{FF2B5EF4-FFF2-40B4-BE49-F238E27FC236}">
                <a16:creationId xmlns:a16="http://schemas.microsoft.com/office/drawing/2014/main" id="{F6002D99-58C1-490A-BDFC-CA7426EF63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5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0C81-6D10-465D-B510-28455FB568DA}" type="datetime1">
              <a:rPr lang="nl-NL" smtClean="0"/>
              <a:t>26-3-2025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20" name="Afbeelding 19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34818447-929B-43D1-8117-E35F5B3FE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B48ECAD9-2835-40DC-ABA8-0BA5E5260639}"/>
              </a:ext>
            </a:extLst>
          </p:cNvPr>
          <p:cNvSpPr/>
          <p:nvPr userDrawn="1"/>
        </p:nvSpPr>
        <p:spPr>
          <a:xfrm>
            <a:off x="558265" y="4841509"/>
            <a:ext cx="10105996" cy="1535612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Gelijkbenige driehoek 17">
            <a:extLst>
              <a:ext uri="{FF2B5EF4-FFF2-40B4-BE49-F238E27FC236}">
                <a16:creationId xmlns:a16="http://schemas.microsoft.com/office/drawing/2014/main" id="{DEE06BD1-5036-47A3-980A-7BEC3B494DE1}"/>
              </a:ext>
            </a:extLst>
          </p:cNvPr>
          <p:cNvSpPr/>
          <p:nvPr userDrawn="1"/>
        </p:nvSpPr>
        <p:spPr>
          <a:xfrm rot="5400000">
            <a:off x="223595" y="5176179"/>
            <a:ext cx="1535613" cy="86627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 anchorCtr="0"/>
          <a:lstStyle/>
          <a:p>
            <a:pPr algn="ctr"/>
            <a:r>
              <a:rPr lang="nl-NL" sz="1400" dirty="0" err="1"/>
              <a:t>Key</a:t>
            </a:r>
            <a:r>
              <a:rPr lang="nl-NL" sz="1400" dirty="0"/>
              <a:t> Slides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B567BA32-C822-4B69-9A07-01EFB02DC234}"/>
              </a:ext>
            </a:extLst>
          </p:cNvPr>
          <p:cNvSpPr/>
          <p:nvPr userDrawn="1"/>
        </p:nvSpPr>
        <p:spPr>
          <a:xfrm>
            <a:off x="1502688" y="5004920"/>
            <a:ext cx="2183182" cy="120180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EB2E23D-4900-4BBD-9907-83336445BADF}"/>
              </a:ext>
            </a:extLst>
          </p:cNvPr>
          <p:cNvSpPr/>
          <p:nvPr userDrawn="1"/>
        </p:nvSpPr>
        <p:spPr>
          <a:xfrm>
            <a:off x="3785331" y="5004920"/>
            <a:ext cx="2183182" cy="120180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D8A98EC8-AB2C-4E1B-89B7-FBE0E49CDF1E}"/>
              </a:ext>
            </a:extLst>
          </p:cNvPr>
          <p:cNvSpPr/>
          <p:nvPr userDrawn="1"/>
        </p:nvSpPr>
        <p:spPr>
          <a:xfrm>
            <a:off x="6067017" y="5004920"/>
            <a:ext cx="2183182" cy="120180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091835A7-5FA1-49DE-A2E6-37BDFED22797}"/>
              </a:ext>
            </a:extLst>
          </p:cNvPr>
          <p:cNvSpPr/>
          <p:nvPr userDrawn="1"/>
        </p:nvSpPr>
        <p:spPr>
          <a:xfrm>
            <a:off x="8359427" y="5004920"/>
            <a:ext cx="2183182" cy="120180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786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0C81-6D10-465D-B510-28455FB568DA}" type="datetime1">
              <a:rPr lang="nl-NL" smtClean="0"/>
              <a:t>10-1-2019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20" name="Afbeelding 19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34818447-929B-43D1-8117-E35F5B3FE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B48ECAD9-2835-40DC-ABA8-0BA5E5260639}"/>
              </a:ext>
            </a:extLst>
          </p:cNvPr>
          <p:cNvSpPr/>
          <p:nvPr userDrawn="1"/>
        </p:nvSpPr>
        <p:spPr>
          <a:xfrm>
            <a:off x="558265" y="4841509"/>
            <a:ext cx="10105996" cy="1535612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Gelijkbenige driehoek 17">
            <a:extLst>
              <a:ext uri="{FF2B5EF4-FFF2-40B4-BE49-F238E27FC236}">
                <a16:creationId xmlns:a16="http://schemas.microsoft.com/office/drawing/2014/main" id="{DEE06BD1-5036-47A3-980A-7BEC3B494DE1}"/>
              </a:ext>
            </a:extLst>
          </p:cNvPr>
          <p:cNvSpPr/>
          <p:nvPr userDrawn="1"/>
        </p:nvSpPr>
        <p:spPr>
          <a:xfrm rot="5400000">
            <a:off x="223595" y="5176179"/>
            <a:ext cx="1535613" cy="86627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 anchorCtr="0"/>
          <a:lstStyle/>
          <a:p>
            <a:pPr algn="ctr"/>
            <a:r>
              <a:rPr lang="nl-NL" sz="1400" dirty="0" err="1"/>
              <a:t>Key</a:t>
            </a:r>
            <a:r>
              <a:rPr lang="nl-NL" sz="1400" dirty="0"/>
              <a:t> Slides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B567BA32-C822-4B69-9A07-01EFB02DC234}"/>
              </a:ext>
            </a:extLst>
          </p:cNvPr>
          <p:cNvSpPr/>
          <p:nvPr userDrawn="1"/>
        </p:nvSpPr>
        <p:spPr>
          <a:xfrm>
            <a:off x="1502688" y="5004920"/>
            <a:ext cx="2183182" cy="120180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CEB2E23D-4900-4BBD-9907-83336445BADF}"/>
              </a:ext>
            </a:extLst>
          </p:cNvPr>
          <p:cNvSpPr/>
          <p:nvPr userDrawn="1"/>
        </p:nvSpPr>
        <p:spPr>
          <a:xfrm>
            <a:off x="3785331" y="5004920"/>
            <a:ext cx="2183182" cy="120180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D8A98EC8-AB2C-4E1B-89B7-FBE0E49CDF1E}"/>
              </a:ext>
            </a:extLst>
          </p:cNvPr>
          <p:cNvSpPr/>
          <p:nvPr userDrawn="1"/>
        </p:nvSpPr>
        <p:spPr>
          <a:xfrm>
            <a:off x="6067017" y="5004920"/>
            <a:ext cx="2183182" cy="120180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091835A7-5FA1-49DE-A2E6-37BDFED22797}"/>
              </a:ext>
            </a:extLst>
          </p:cNvPr>
          <p:cNvSpPr/>
          <p:nvPr userDrawn="1"/>
        </p:nvSpPr>
        <p:spPr>
          <a:xfrm>
            <a:off x="8359427" y="5004920"/>
            <a:ext cx="2183182" cy="120180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7863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69D5-8810-486A-ADD7-E21E71041A4E}" type="datetime1">
              <a:rPr lang="nl-NL" smtClean="0"/>
              <a:t>3-3-2026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7" name="Afbeelding 16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5F973E48-CDA5-4661-9668-723FCCB9B8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74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69D5-8810-486A-ADD7-E21E71041A4E}" type="datetime1">
              <a:rPr lang="nl-NL" smtClean="0"/>
              <a:t>26-3-2025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7" name="Afbeelding 16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5F973E48-CDA5-4661-9668-723FCCB9B8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7104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69D5-8810-486A-ADD7-E21E71041A4E}" type="datetime1">
              <a:rPr lang="nl-NL" smtClean="0"/>
              <a:t>10-1-2019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7" name="Afbeelding 16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5F973E48-CDA5-4661-9668-723FCCB9B8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71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27B9-E45B-4517-BF8B-0C27D6ECDE86}" type="datetime1">
              <a:rPr lang="nl-NL" smtClean="0"/>
              <a:t>3-3-2026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8" name="Afbeelding 17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97A290D5-5278-4E7B-9E34-E4BC0C4AAC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48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27B9-E45B-4517-BF8B-0C27D6ECDE86}" type="datetime1">
              <a:rPr lang="nl-NL" smtClean="0"/>
              <a:t>26-3-2025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8" name="Afbeelding 17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97A290D5-5278-4E7B-9E34-E4BC0C4AAC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9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27B9-E45B-4517-BF8B-0C27D6ECDE86}" type="datetime1">
              <a:rPr lang="nl-NL" smtClean="0"/>
              <a:t>10-1-2019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8" name="Afbeelding 17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97A290D5-5278-4E7B-9E34-E4BC0C4AAC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hthoek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Stroomdiagram: Verbindingslijn 15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DC52-7720-4E63-8C7F-176246BFA368}" type="datetime1">
              <a:rPr lang="nl-NL" smtClean="0"/>
              <a:t>3-3-2026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9" name="Afbeelding 18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5C8BF203-2A96-4B27-9DF8-D345D73614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495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hthoek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Stroomdiagram: Verbindingslijn 15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DC52-7720-4E63-8C7F-176246BFA368}" type="datetime1">
              <a:rPr lang="nl-NL" smtClean="0"/>
              <a:t>26-3-2025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9" name="Afbeelding 18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5C8BF203-2A96-4B27-9DF8-D345D73614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989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hthoek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Stroomdiagram: Verbindingslijn 15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DC52-7720-4E63-8C7F-176246BFA368}" type="datetime1">
              <a:rPr lang="nl-NL" smtClean="0"/>
              <a:t>10-1-2019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9" name="Afbeelding 18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5C8BF203-2A96-4B27-9DF8-D345D73614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9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hthoek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2" name="Groep 11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Stroomdiagram: Verbindingslijn 15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" name="Stroomdiagram: Verbindingslijn 16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Stroomdiagram: Verbindingslijn 17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550B-03C6-4EED-9229-6601DBDB083D}" type="datetime1">
              <a:rPr lang="nl-NL" smtClean="0"/>
              <a:t>3-3-2026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21" name="Afbeelding 20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647CBEA1-BF55-431B-BC4D-775ECA6C16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53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hthoek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2" name="Groep 11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Stroomdiagram: Verbindingslijn 15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" name="Stroomdiagram: Verbindingslijn 16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Stroomdiagram: Verbindingslijn 17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550B-03C6-4EED-9229-6601DBDB083D}" type="datetime1">
              <a:rPr lang="nl-NL" smtClean="0"/>
              <a:t>26-3-2025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21" name="Afbeelding 20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647CBEA1-BF55-431B-BC4D-775ECA6C16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814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hthoek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2" name="Groep 11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Stroomdiagram: Verbindingslijn 15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" name="Stroomdiagram: Verbindingslijn 16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8" name="Stroomdiagram: Verbindingslijn 17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550B-03C6-4EED-9229-6601DBDB083D}" type="datetime1">
              <a:rPr lang="nl-NL" smtClean="0"/>
              <a:t>10-1-2019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21" name="Afbeelding 20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647CBEA1-BF55-431B-BC4D-775ECA6C16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81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hthoek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8" name="Groep 7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9" name="Stroomdiagram: Verbindingslijn 8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38200" y="6473917"/>
            <a:ext cx="2743200" cy="365125"/>
          </a:xfrm>
        </p:spPr>
        <p:txBody>
          <a:bodyPr/>
          <a:lstStyle/>
          <a:p>
            <a:fld id="{79FAB2E8-3A68-456E-8B74-03994501F73D}" type="datetime1">
              <a:rPr lang="nl-NL" smtClean="0"/>
              <a:t>3-3-2026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038600" y="6473917"/>
            <a:ext cx="4114800" cy="365125"/>
          </a:xfrm>
        </p:spPr>
        <p:txBody>
          <a:bodyPr/>
          <a:lstStyle/>
          <a:p>
            <a:r>
              <a:rPr lang="nl-NL" dirty="0"/>
              <a:t>Slide Collectie Hogt Portfoliomanagement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73917"/>
            <a:ext cx="2743200" cy="365125"/>
          </a:xfrm>
        </p:spPr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sp>
        <p:nvSpPr>
          <p:cNvPr id="17" name="Actieknop: Aangepast 16">
            <a:hlinkClick r:id="rId2" action="ppaction://hlinksldjump" highlightClick="1"/>
          </p:cNvPr>
          <p:cNvSpPr/>
          <p:nvPr userDrawn="1"/>
        </p:nvSpPr>
        <p:spPr>
          <a:xfrm>
            <a:off x="11376906" y="6011276"/>
            <a:ext cx="428625" cy="381000"/>
          </a:xfrm>
          <a:prstGeom prst="actionButtonBlank">
            <a:avLst/>
          </a:prstGeom>
          <a:solidFill>
            <a:srgbClr val="E2F0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 descr="Afbeelding met schermafbeelding&#10;&#10;Beschrijving is gegenereerd met zeer hoge betrouwbaarheid">
            <a:hlinkClick r:id="rId3" action="ppaction://hlinksldjump" tooltip="Naar portaal"/>
            <a:extLst>
              <a:ext uri="{FF2B5EF4-FFF2-40B4-BE49-F238E27FC236}">
                <a16:creationId xmlns:a16="http://schemas.microsoft.com/office/drawing/2014/main" id="{B3483304-0A86-4641-A8E0-0896F1C919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341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hthoek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8" name="Groep 7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9" name="Stroomdiagram: Verbindingslijn 8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38200" y="6473917"/>
            <a:ext cx="2743200" cy="365125"/>
          </a:xfrm>
        </p:spPr>
        <p:txBody>
          <a:bodyPr/>
          <a:lstStyle/>
          <a:p>
            <a:fld id="{79FAB2E8-3A68-456E-8B74-03994501F73D}" type="datetime1">
              <a:rPr lang="nl-NL" smtClean="0"/>
              <a:t>26-3-2025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038600" y="6473917"/>
            <a:ext cx="4114800" cy="365125"/>
          </a:xfrm>
        </p:spPr>
        <p:txBody>
          <a:bodyPr/>
          <a:lstStyle/>
          <a:p>
            <a:r>
              <a:rPr lang="nl-NL" dirty="0"/>
              <a:t>Slide Collectie Hogt Portfoliomanagement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73917"/>
            <a:ext cx="2743200" cy="365125"/>
          </a:xfrm>
        </p:spPr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sp>
        <p:nvSpPr>
          <p:cNvPr id="17" name="Actieknop: Aangepast 16">
            <a:hlinkClick r:id="rId2" action="ppaction://hlinksldjump" highlightClick="1"/>
          </p:cNvPr>
          <p:cNvSpPr/>
          <p:nvPr userDrawn="1"/>
        </p:nvSpPr>
        <p:spPr>
          <a:xfrm>
            <a:off x="11376906" y="6011276"/>
            <a:ext cx="428625" cy="381000"/>
          </a:xfrm>
          <a:prstGeom prst="actionButtonBlank">
            <a:avLst/>
          </a:prstGeom>
          <a:solidFill>
            <a:srgbClr val="E2F0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 descr="Afbeelding met schermafbeelding&#10;&#10;Beschrijving is gegenereerd met zeer hoge betrouwbaarheid">
            <a:hlinkClick r:id="rId3" action="ppaction://hlinksldjump" tooltip="Naar portaal"/>
            <a:extLst>
              <a:ext uri="{FF2B5EF4-FFF2-40B4-BE49-F238E27FC236}">
                <a16:creationId xmlns:a16="http://schemas.microsoft.com/office/drawing/2014/main" id="{B3483304-0A86-4641-A8E0-0896F1C919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174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hthoek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8" name="Groep 7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9" name="Stroomdiagram: Verbindingslijn 8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38200" y="6473917"/>
            <a:ext cx="2743200" cy="365125"/>
          </a:xfrm>
        </p:spPr>
        <p:txBody>
          <a:bodyPr/>
          <a:lstStyle/>
          <a:p>
            <a:fld id="{79FAB2E8-3A68-456E-8B74-03994501F73D}" type="datetime1">
              <a:rPr lang="nl-NL" smtClean="0"/>
              <a:t>10-1-2019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038600" y="6473917"/>
            <a:ext cx="4114800" cy="365125"/>
          </a:xfrm>
        </p:spPr>
        <p:txBody>
          <a:bodyPr/>
          <a:lstStyle/>
          <a:p>
            <a:r>
              <a:rPr lang="nl-NL" dirty="0"/>
              <a:t>Slide Collectie Hogt Portfoliomanagement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473917"/>
            <a:ext cx="2743200" cy="365125"/>
          </a:xfrm>
        </p:spPr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sp>
        <p:nvSpPr>
          <p:cNvPr id="17" name="Actieknop: Aangepast 16">
            <a:hlinkClick r:id="rId2" action="ppaction://hlinksldjump" highlightClick="1"/>
          </p:cNvPr>
          <p:cNvSpPr/>
          <p:nvPr userDrawn="1"/>
        </p:nvSpPr>
        <p:spPr>
          <a:xfrm>
            <a:off x="11376906" y="6011276"/>
            <a:ext cx="428625" cy="381000"/>
          </a:xfrm>
          <a:prstGeom prst="actionButtonBlank">
            <a:avLst/>
          </a:prstGeom>
          <a:solidFill>
            <a:srgbClr val="E2F0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 descr="Afbeelding met schermafbeelding&#10;&#10;Beschrijving is gegenereerd met zeer hoge betrouwbaarheid">
            <a:hlinkClick r:id="rId3" action="ppaction://hlinksldjump" tooltip="Naar portaal"/>
            <a:extLst>
              <a:ext uri="{FF2B5EF4-FFF2-40B4-BE49-F238E27FC236}">
                <a16:creationId xmlns:a16="http://schemas.microsoft.com/office/drawing/2014/main" id="{B3483304-0A86-4641-A8E0-0896F1C919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17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hthoek 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7" name="Groep 6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8" name="Stroomdiagram: Verbindingslijn 7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Stroomdiagram: Verbindingslijn 8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DF85-0018-463D-BE02-606DDFBCD457}" type="datetime1">
              <a:rPr lang="nl-NL" smtClean="0"/>
              <a:t>3-3-2026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6" name="Afbeelding 15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6E7921F6-7382-4856-83EB-FB27A0C0A1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982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hthoek 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7" name="Groep 6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8" name="Stroomdiagram: Verbindingslijn 7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Stroomdiagram: Verbindingslijn 8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DF85-0018-463D-BE02-606DDFBCD457}" type="datetime1">
              <a:rPr lang="nl-NL" smtClean="0"/>
              <a:t>26-3-2025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6" name="Afbeelding 15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6E7921F6-7382-4856-83EB-FB27A0C0A1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373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hthoek 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7" name="Groep 6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8" name="Stroomdiagram: Verbindingslijn 7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" name="Stroomdiagram: Verbindingslijn 8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DF85-0018-463D-BE02-606DDFBCD457}" type="datetime1">
              <a:rPr lang="nl-NL" smtClean="0"/>
              <a:t>10-1-2019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6" name="Afbeelding 15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6E7921F6-7382-4856-83EB-FB27A0C0A1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37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hthoek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Stroomdiagram: Verbindingslijn 15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43A7-637A-433C-9C6A-FF5119228F28}" type="datetime1">
              <a:rPr lang="nl-NL" smtClean="0"/>
              <a:t>3-3-2026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9" name="Afbeelding 18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1F09B4AA-2AFC-43A0-841B-3797276CB3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284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hthoek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Stroomdiagram: Verbindingslijn 15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43A7-637A-433C-9C6A-FF5119228F28}" type="datetime1">
              <a:rPr lang="nl-NL" smtClean="0"/>
              <a:t>26-3-2025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9" name="Afbeelding 18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1F09B4AA-2AFC-43A0-841B-3797276CB3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868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hthoek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Stroomdiagram: Verbindingslijn 15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43A7-637A-433C-9C6A-FF5119228F28}" type="datetime1">
              <a:rPr lang="nl-NL" smtClean="0"/>
              <a:t>10-1-2019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9" name="Afbeelding 18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1F09B4AA-2AFC-43A0-841B-3797276CB3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8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hthoek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Stroomdiagram: Verbindingslijn 15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5CA-A3F7-4082-8885-58E90B1B4C6B}" type="datetime1">
              <a:rPr lang="nl-NL" smtClean="0"/>
              <a:t>3-3-2026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9" name="Afbeelding 18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7B7A4D75-C17C-4407-B5C6-8BFEAF4638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685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hthoek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Stroomdiagram: Verbindingslijn 15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5CA-A3F7-4082-8885-58E90B1B4C6B}" type="datetime1">
              <a:rPr lang="nl-NL" smtClean="0"/>
              <a:t>26-3-2025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9" name="Afbeelding 18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7B7A4D75-C17C-4407-B5C6-8BFEAF4638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888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hthoek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10" name="Groep 9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Stroomdiagram: Verbindingslijn 15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225CA-A3F7-4082-8885-58E90B1B4C6B}" type="datetime1">
              <a:rPr lang="nl-NL" smtClean="0"/>
              <a:t>10-1-2019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9" name="Afbeelding 18" descr="Afbeelding met schermafbeelding&#10;&#10;Beschrijving is gegenereerd met zeer hoge betrouwbaarheid">
            <a:hlinkClick r:id="rId2" action="ppaction://hlinksldjump" tooltip="Naar portaal"/>
            <a:extLst>
              <a:ext uri="{FF2B5EF4-FFF2-40B4-BE49-F238E27FC236}">
                <a16:creationId xmlns:a16="http://schemas.microsoft.com/office/drawing/2014/main" id="{7B7A4D75-C17C-4407-B5C6-8BFEAF4638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8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" Target="../slides/slide5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Relationship Id="rId14" Type="http://schemas.openxmlformats.org/officeDocument/2006/relationships/slide" Target="../slides/slide5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91.xml"/><Relationship Id="rId14" Type="http://schemas.openxmlformats.org/officeDocument/2006/relationships/slide" Target="../slides/slide5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D4425-44AF-453B-B64E-55936123E49D}" type="datetime1">
              <a:rPr lang="nl-NL" smtClean="0"/>
              <a:t>3-3-2026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7" name="Afbeelding 16" descr="Afbeelding met schermafbeelding&#10;&#10;Beschrijving is gegenereerd met zeer hoge betrouwbaarheid">
            <a:hlinkClick r:id="rId14" action="ppaction://hlinksldjump" tooltip="Naar portaal"/>
            <a:extLst>
              <a:ext uri="{FF2B5EF4-FFF2-40B4-BE49-F238E27FC236}">
                <a16:creationId xmlns:a16="http://schemas.microsoft.com/office/drawing/2014/main" id="{FB08BB9C-4AC7-4507-93A1-88B402AD0C9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3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D4425-44AF-453B-B64E-55936123E49D}" type="datetime1">
              <a:rPr lang="nl-NL" smtClean="0"/>
              <a:t>26-3-2025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7" name="Afbeelding 16" descr="Afbeelding met schermafbeelding&#10;&#10;Beschrijving is gegenereerd met zeer hoge betrouwbaarheid">
            <a:hlinkClick r:id="rId14" action="ppaction://hlinksldjump" tooltip="Naar portaal"/>
            <a:extLst>
              <a:ext uri="{FF2B5EF4-FFF2-40B4-BE49-F238E27FC236}">
                <a16:creationId xmlns:a16="http://schemas.microsoft.com/office/drawing/2014/main" id="{FB08BB9C-4AC7-4507-93A1-88B402AD0C9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3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>
              <a:grpSpLocks noChangeAspect="1"/>
            </p:cNvGrpSpPr>
            <p:nvPr/>
          </p:nvGrpSpPr>
          <p:grpSpPr>
            <a:xfrm>
              <a:off x="9492734" y="4464907"/>
              <a:ext cx="2451466" cy="2160375"/>
              <a:chOff x="6916365" y="2789757"/>
              <a:chExt cx="4352329" cy="3835526"/>
            </a:xfrm>
          </p:grpSpPr>
          <p:sp>
            <p:nvSpPr>
              <p:cNvPr id="10" name="Stroomdiagram: Verbindingslijn 9"/>
              <p:cNvSpPr>
                <a:spLocks noChangeAspect="1"/>
              </p:cNvSpPr>
              <p:nvPr/>
            </p:nvSpPr>
            <p:spPr>
              <a:xfrm>
                <a:off x="7964217" y="3208362"/>
                <a:ext cx="1862894" cy="1862894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Stroomdiagram: Verbindingslijn 10"/>
              <p:cNvSpPr>
                <a:spLocks noChangeAspect="1"/>
              </p:cNvSpPr>
              <p:nvPr/>
            </p:nvSpPr>
            <p:spPr>
              <a:xfrm>
                <a:off x="9272638" y="4252886"/>
                <a:ext cx="1183665" cy="1183665"/>
              </a:xfrm>
              <a:prstGeom prst="flowChartConnector">
                <a:avLst/>
              </a:prstGeom>
              <a:solidFill>
                <a:schemeClr val="accent6">
                  <a:lumMod val="75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Stroomdiagram: Verbindingslijn 11"/>
              <p:cNvSpPr>
                <a:spLocks noChangeAspect="1"/>
              </p:cNvSpPr>
              <p:nvPr/>
            </p:nvSpPr>
            <p:spPr>
              <a:xfrm>
                <a:off x="9958773" y="2789757"/>
                <a:ext cx="1309921" cy="1309921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Stroomdiagram: Verbindingslijn 12"/>
              <p:cNvSpPr>
                <a:spLocks noChangeAspect="1"/>
              </p:cNvSpPr>
              <p:nvPr/>
            </p:nvSpPr>
            <p:spPr>
              <a:xfrm>
                <a:off x="6916365" y="3762649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Stroomdiagram: Verbindingslijn 13"/>
              <p:cNvSpPr>
                <a:spLocks noChangeAspect="1"/>
              </p:cNvSpPr>
              <p:nvPr/>
            </p:nvSpPr>
            <p:spPr>
              <a:xfrm>
                <a:off x="7090536" y="5153636"/>
                <a:ext cx="1471647" cy="1471647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Stroomdiagram: Verbindingslijn 14"/>
              <p:cNvSpPr>
                <a:spLocks noChangeAspect="1"/>
              </p:cNvSpPr>
              <p:nvPr/>
            </p:nvSpPr>
            <p:spPr>
              <a:xfrm>
                <a:off x="10203861" y="5460820"/>
                <a:ext cx="859663" cy="859663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D4425-44AF-453B-B64E-55936123E49D}" type="datetime1">
              <a:rPr lang="nl-NL" smtClean="0"/>
              <a:t>10-1-2019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Slide Collectie Hogt Portfoliomanagement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F2656-8159-48EC-82FD-FE7EFD814EE8}" type="slidenum">
              <a:rPr lang="nl-NL" smtClean="0"/>
              <a:t>‹nr.›</a:t>
            </a:fld>
            <a:endParaRPr lang="nl-NL"/>
          </a:p>
        </p:txBody>
      </p:sp>
      <p:pic>
        <p:nvPicPr>
          <p:cNvPr id="17" name="Afbeelding 16" descr="Afbeelding met schermafbeelding&#10;&#10;Beschrijving is gegenereerd met zeer hoge betrouwbaarheid">
            <a:hlinkClick r:id="rId14" action="ppaction://hlinksldjump" tooltip="Naar portaal"/>
            <a:extLst>
              <a:ext uri="{FF2B5EF4-FFF2-40B4-BE49-F238E27FC236}">
                <a16:creationId xmlns:a16="http://schemas.microsoft.com/office/drawing/2014/main" id="{FB08BB9C-4AC7-4507-93A1-88B402AD0C9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568" y="95202"/>
            <a:ext cx="737818" cy="3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37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44.xml"/><Relationship Id="rId7" Type="http://schemas.openxmlformats.org/officeDocument/2006/relationships/image" Target="../media/image21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48.xml"/><Relationship Id="rId5" Type="http://schemas.openxmlformats.org/officeDocument/2006/relationships/image" Target="../media/image4.png"/><Relationship Id="rId4" Type="http://schemas.openxmlformats.org/officeDocument/2006/relationships/image" Target="../media/image2182.png"/></Relationships>
</file>

<file path=ppt/slides/_rels/slide10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20.xml.rels><?xml version="1.0" encoding="UTF-8" standalone="yes"?>
<Relationships xmlns="http://schemas.openxmlformats.org/package/2006/relationships"><Relationship Id="rId8" Type="http://schemas.openxmlformats.org/officeDocument/2006/relationships/slide" Target="slide1170.xml"/><Relationship Id="rId3" Type="http://schemas.openxmlformats.org/officeDocument/2006/relationships/image" Target="../media/image1270.png"/><Relationship Id="rId7" Type="http://schemas.openxmlformats.org/officeDocument/2006/relationships/slide" Target="slide1130.xml"/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1300.png"/><Relationship Id="rId11" Type="http://schemas.openxmlformats.org/officeDocument/2006/relationships/slide" Target="slide1410.xml"/><Relationship Id="rId5" Type="http://schemas.openxmlformats.org/officeDocument/2006/relationships/image" Target="../media/image1290.png"/><Relationship Id="rId10" Type="http://schemas.openxmlformats.org/officeDocument/2006/relationships/slide" Target="slide1370.xml"/><Relationship Id="rId4" Type="http://schemas.openxmlformats.org/officeDocument/2006/relationships/image" Target="../media/image1280.png"/><Relationship Id="rId9" Type="http://schemas.openxmlformats.org/officeDocument/2006/relationships/slide" Target="slide1230.xml"/></Relationships>
</file>

<file path=ppt/slides/_rels/slide1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70.xml.rels><?xml version="1.0" encoding="UTF-8" standalone="yes"?>
<Relationships xmlns="http://schemas.openxmlformats.org/package/2006/relationships"><Relationship Id="rId8" Type="http://schemas.openxmlformats.org/officeDocument/2006/relationships/slide" Target="slide1620.xml"/><Relationship Id="rId3" Type="http://schemas.openxmlformats.org/officeDocument/2006/relationships/image" Target="../media/image800.png"/><Relationship Id="rId7" Type="http://schemas.openxmlformats.org/officeDocument/2006/relationships/slide" Target="slide1480.xml"/><Relationship Id="rId2" Type="http://schemas.openxmlformats.org/officeDocument/2006/relationships/image" Target="../media/image1600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830.png"/><Relationship Id="rId11" Type="http://schemas.openxmlformats.org/officeDocument/2006/relationships/slide" Target="slide1800.xml"/><Relationship Id="rId5" Type="http://schemas.openxmlformats.org/officeDocument/2006/relationships/image" Target="../media/image820.png"/><Relationship Id="rId10" Type="http://schemas.openxmlformats.org/officeDocument/2006/relationships/slide" Target="slide1780.xml"/><Relationship Id="rId4" Type="http://schemas.openxmlformats.org/officeDocument/2006/relationships/image" Target="../media/image810.png"/><Relationship Id="rId9" Type="http://schemas.openxmlformats.org/officeDocument/2006/relationships/slide" Target="slide1730.xml"/></Relationships>
</file>

<file path=ppt/slides/_rels/slide14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214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3.png"/><Relationship Id="rId5" Type="http://schemas.openxmlformats.org/officeDocument/2006/relationships/image" Target="../media/image163.png"/><Relationship Id="rId4" Type="http://schemas.openxmlformats.org/officeDocument/2006/relationships/image" Target="../media/image212.png"/></Relationships>
</file>

<file path=ppt/slides/_rels/slide1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0.png"/><Relationship Id="rId1" Type="http://schemas.openxmlformats.org/officeDocument/2006/relationships/slideLayout" Target="../slideLayouts/slideLayout60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49.WMF"/><Relationship Id="rId18" Type="http://schemas.openxmlformats.org/officeDocument/2006/relationships/image" Target="../media/image235.jpeg"/><Relationship Id="rId3" Type="http://schemas.openxmlformats.org/officeDocument/2006/relationships/image" Target="../media/image225.jpeg"/><Relationship Id="rId7" Type="http://schemas.openxmlformats.org/officeDocument/2006/relationships/image" Target="../media/image43.WMF"/><Relationship Id="rId12" Type="http://schemas.openxmlformats.org/officeDocument/2006/relationships/image" Target="../media/image48.WMF"/><Relationship Id="rId17" Type="http://schemas.openxmlformats.org/officeDocument/2006/relationships/image" Target="../media/image234.jpe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52.WMF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28.png"/><Relationship Id="rId11" Type="http://schemas.openxmlformats.org/officeDocument/2006/relationships/image" Target="../media/image47.png"/><Relationship Id="rId5" Type="http://schemas.openxmlformats.org/officeDocument/2006/relationships/image" Target="../media/image236.png"/><Relationship Id="rId15" Type="http://schemas.openxmlformats.org/officeDocument/2006/relationships/image" Target="../media/image233.jpg"/><Relationship Id="rId10" Type="http://schemas.openxmlformats.org/officeDocument/2006/relationships/image" Target="../media/image231.PNG"/><Relationship Id="rId4" Type="http://schemas.openxmlformats.org/officeDocument/2006/relationships/image" Target="../media/image226.jpg"/><Relationship Id="rId9" Type="http://schemas.openxmlformats.org/officeDocument/2006/relationships/image" Target="../media/image229.png"/><Relationship Id="rId14" Type="http://schemas.openxmlformats.org/officeDocument/2006/relationships/image" Target="../media/image232.jpeg"/></Relationships>
</file>

<file path=ppt/slides/_rels/slide16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slide" Target="slide173.xml"/><Relationship Id="rId3" Type="http://schemas.openxmlformats.org/officeDocument/2006/relationships/image" Target="../media/image238.png"/><Relationship Id="rId7" Type="http://schemas.openxmlformats.org/officeDocument/2006/relationships/slide" Target="slide170.xml"/><Relationship Id="rId12" Type="http://schemas.openxmlformats.org/officeDocument/2006/relationships/comments" Target="../comments/comment10.xml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2.png"/><Relationship Id="rId11" Type="http://schemas.openxmlformats.org/officeDocument/2006/relationships/slide" Target="slide190.xml"/><Relationship Id="rId5" Type="http://schemas.openxmlformats.org/officeDocument/2006/relationships/image" Target="../media/image241.png"/><Relationship Id="rId10" Type="http://schemas.openxmlformats.org/officeDocument/2006/relationships/slide" Target="slide186.xml"/><Relationship Id="rId4" Type="http://schemas.openxmlformats.org/officeDocument/2006/relationships/image" Target="../media/image239.png"/><Relationship Id="rId9" Type="http://schemas.openxmlformats.org/officeDocument/2006/relationships/slide" Target="slide1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" Target="slide172.xml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10.png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0.xml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0.png"/><Relationship Id="rId3" Type="http://schemas.openxmlformats.org/officeDocument/2006/relationships/slide" Target="slide174.xml"/><Relationship Id="rId7" Type="http://schemas.openxmlformats.org/officeDocument/2006/relationships/image" Target="../media/image246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60.png"/><Relationship Id="rId5" Type="http://schemas.openxmlformats.org/officeDocument/2006/relationships/image" Target="../media/image245.png"/><Relationship Id="rId10" Type="http://schemas.openxmlformats.org/officeDocument/2006/relationships/image" Target="../media/image2091.png"/><Relationship Id="rId4" Type="http://schemas.openxmlformats.org/officeDocument/2006/relationships/image" Target="../media/image1920.png"/><Relationship Id="rId9" Type="http://schemas.openxmlformats.org/officeDocument/2006/relationships/image" Target="../media/image247.png"/></Relationships>
</file>

<file path=ppt/slides/_rels/slide17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60.xml"/></Relationships>
</file>

<file path=ppt/slides/_rels/slide17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1.png"/><Relationship Id="rId1" Type="http://schemas.openxmlformats.org/officeDocument/2006/relationships/slideLayout" Target="../slideLayouts/slideLayout60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" Target="slide185.xm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61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53.jpe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slide" Target="slide187.xml"/><Relationship Id="rId7" Type="http://schemas.openxmlformats.org/officeDocument/2006/relationships/image" Target="../media/image2001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560.xml"/><Relationship Id="rId5" Type="http://schemas.openxmlformats.org/officeDocument/2006/relationships/image" Target="../media/image255.png"/><Relationship Id="rId10" Type="http://schemas.openxmlformats.org/officeDocument/2006/relationships/image" Target="../media/image2010.png"/><Relationship Id="rId4" Type="http://schemas.openxmlformats.org/officeDocument/2006/relationships/image" Target="../media/image2002.png"/><Relationship Id="rId9" Type="http://schemas.openxmlformats.org/officeDocument/2006/relationships/slide" Target="slide1810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60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" Target="slide607.xml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41.png"/></Relationships>
</file>

<file path=ppt/slides/_rels/slide19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90.xml.rels><?xml version="1.0" encoding="UTF-8" standalone="yes"?>
<Relationships xmlns="http://schemas.openxmlformats.org/package/2006/relationships"><Relationship Id="rId8" Type="http://schemas.openxmlformats.org/officeDocument/2006/relationships/slide" Target="slide2200.xml"/><Relationship Id="rId3" Type="http://schemas.openxmlformats.org/officeDocument/2006/relationships/image" Target="../media/image1970.png"/><Relationship Id="rId7" Type="http://schemas.openxmlformats.org/officeDocument/2006/relationships/slide" Target="slide2000.xml"/><Relationship Id="rId2" Type="http://schemas.openxmlformats.org/officeDocument/2006/relationships/image" Target="../media/image1960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2000.png"/><Relationship Id="rId11" Type="http://schemas.openxmlformats.org/officeDocument/2006/relationships/slide" Target="slide2500.xml"/><Relationship Id="rId5" Type="http://schemas.openxmlformats.org/officeDocument/2006/relationships/image" Target="../media/image1990.png"/><Relationship Id="rId10" Type="http://schemas.openxmlformats.org/officeDocument/2006/relationships/slide" Target="slide2411.xml"/><Relationship Id="rId4" Type="http://schemas.openxmlformats.org/officeDocument/2006/relationships/image" Target="../media/image1980.png"/><Relationship Id="rId9" Type="http://schemas.openxmlformats.org/officeDocument/2006/relationships/slide" Target="slide236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2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0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0.xml"/></Relationships>
</file>

<file path=ppt/slides/_rels/slide25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0.png"/><Relationship Id="rId7" Type="http://schemas.openxmlformats.org/officeDocument/2006/relationships/slide" Target="slide2800.xml"/><Relationship Id="rId2" Type="http://schemas.openxmlformats.org/officeDocument/2006/relationships/image" Target="../media/image2090.png"/><Relationship Id="rId1" Type="http://schemas.openxmlformats.org/officeDocument/2006/relationships/slideLayout" Target="../slideLayouts/slideLayout200.xml"/><Relationship Id="rId6" Type="http://schemas.openxmlformats.org/officeDocument/2006/relationships/slide" Target="slide2700.xml"/><Relationship Id="rId5" Type="http://schemas.openxmlformats.org/officeDocument/2006/relationships/slide" Target="slide2580.xml"/><Relationship Id="rId4" Type="http://schemas.openxmlformats.org/officeDocument/2006/relationships/image" Target="../media/image2240.png"/></Relationships>
</file>

<file path=ppt/slides/_rels/slide25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10.xml"/><Relationship Id="rId1" Type="http://schemas.openxmlformats.org/officeDocument/2006/relationships/slideLayout" Target="../slideLayouts/slideLayout14.xml"/></Relationships>
</file>

<file path=ppt/slides/_rels/slide27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49.WMF"/><Relationship Id="rId18" Type="http://schemas.openxmlformats.org/officeDocument/2006/relationships/image" Target="../media/image54.jpeg"/><Relationship Id="rId3" Type="http://schemas.openxmlformats.org/officeDocument/2006/relationships/image" Target="../media/image39.jpeg"/><Relationship Id="rId7" Type="http://schemas.openxmlformats.org/officeDocument/2006/relationships/image" Target="../media/image43.WMF"/><Relationship Id="rId12" Type="http://schemas.openxmlformats.org/officeDocument/2006/relationships/image" Target="../media/image48.WMF"/><Relationship Id="rId17" Type="http://schemas.openxmlformats.org/officeDocument/2006/relationships/image" Target="../media/image53.jpeg"/><Relationship Id="rId2" Type="http://schemas.openxmlformats.org/officeDocument/2006/relationships/image" Target="../media/image38.jpeg"/><Relationship Id="rId16" Type="http://schemas.openxmlformats.org/officeDocument/2006/relationships/image" Target="../media/image52.WMF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Relationship Id="rId14" Type="http://schemas.openxmlformats.org/officeDocument/2006/relationships/image" Target="../media/image50.jpeg"/></Relationships>
</file>

<file path=ppt/slides/_rels/slide28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0.xml"/><Relationship Id="rId1" Type="http://schemas.openxmlformats.org/officeDocument/2006/relationships/slideLayout" Target="../slideLayouts/slideLayout14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0.xml"/></Relationships>
</file>

<file path=ppt/slides/_rels/slide2880.xml.rels><?xml version="1.0" encoding="UTF-8" standalone="yes"?>
<Relationships xmlns="http://schemas.openxmlformats.org/package/2006/relationships"><Relationship Id="rId3" Type="http://schemas.openxmlformats.org/officeDocument/2006/relationships/slide" Target="slide2890.xml"/><Relationship Id="rId2" Type="http://schemas.openxmlformats.org/officeDocument/2006/relationships/image" Target="../media/image2160.png"/><Relationship Id="rId1" Type="http://schemas.openxmlformats.org/officeDocument/2006/relationships/slideLayout" Target="../slideLayouts/slideLayout200.xml"/></Relationships>
</file>

<file path=ppt/slides/_rels/slide28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0.png"/><Relationship Id="rId2" Type="http://schemas.openxmlformats.org/officeDocument/2006/relationships/image" Target="../media/image2170.png"/><Relationship Id="rId1" Type="http://schemas.openxmlformats.org/officeDocument/2006/relationships/slideLayout" Target="../slideLayouts/slideLayout200.xml"/><Relationship Id="rId5" Type="http://schemas.openxmlformats.org/officeDocument/2006/relationships/slide" Target="slide3050.xml"/><Relationship Id="rId4" Type="http://schemas.openxmlformats.org/officeDocument/2006/relationships/slide" Target="slide2920.xml"/></Relationships>
</file>

<file path=ppt/slides/_rels/slide29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0.png"/><Relationship Id="rId13" Type="http://schemas.openxmlformats.org/officeDocument/2006/relationships/slide" Target="slide6100.xml"/><Relationship Id="rId3" Type="http://schemas.openxmlformats.org/officeDocument/2006/relationships/image" Target="../media/image5600.png"/><Relationship Id="rId7" Type="http://schemas.openxmlformats.org/officeDocument/2006/relationships/image" Target="../media/image6000.png"/><Relationship Id="rId12" Type="http://schemas.openxmlformats.org/officeDocument/2006/relationships/slide" Target="slide4610.xml"/><Relationship Id="rId17" Type="http://schemas.openxmlformats.org/officeDocument/2006/relationships/slide" Target="slide880.xml"/><Relationship Id="rId2" Type="http://schemas.openxmlformats.org/officeDocument/2006/relationships/image" Target="../media/image5500.png"/><Relationship Id="rId16" Type="http://schemas.openxmlformats.org/officeDocument/2006/relationships/slide" Target="slide830.xml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5900.png"/><Relationship Id="rId11" Type="http://schemas.openxmlformats.org/officeDocument/2006/relationships/slide" Target="slide4110.xml"/><Relationship Id="rId5" Type="http://schemas.openxmlformats.org/officeDocument/2006/relationships/image" Target="../media/image5800.png"/><Relationship Id="rId15" Type="http://schemas.openxmlformats.org/officeDocument/2006/relationships/slide" Target="slide790.xml"/><Relationship Id="rId10" Type="http://schemas.openxmlformats.org/officeDocument/2006/relationships/slide" Target="slide3110.xml"/><Relationship Id="rId4" Type="http://schemas.openxmlformats.org/officeDocument/2006/relationships/image" Target="../media/image5700.png"/><Relationship Id="rId9" Type="http://schemas.openxmlformats.org/officeDocument/2006/relationships/image" Target="../media/image6200.png"/><Relationship Id="rId14" Type="http://schemas.openxmlformats.org/officeDocument/2006/relationships/slide" Target="slide700.xml"/></Relationships>
</file>

<file path=ppt/slides/_rels/slide30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0.xml"/></Relationships>
</file>

<file path=ppt/slides/_rels/slide3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0.png"/><Relationship Id="rId2" Type="http://schemas.openxmlformats.org/officeDocument/2006/relationships/image" Target="../media/image2200.png"/><Relationship Id="rId1" Type="http://schemas.openxmlformats.org/officeDocument/2006/relationships/slideLayout" Target="../slideLayouts/slideLayout200.xml"/><Relationship Id="rId5" Type="http://schemas.openxmlformats.org/officeDocument/2006/relationships/slide" Target="slide3210.xml"/><Relationship Id="rId4" Type="http://schemas.openxmlformats.org/officeDocument/2006/relationships/slide" Target="slide3140.xml"/></Relationships>
</file>

<file path=ppt/slides/_rels/slide3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0.xml"/></Relationships>
</file>

<file path=ppt/slides/_rels/slide3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50.xml.rels><?xml version="1.0" encoding="UTF-8" standalone="yes"?>
<Relationships xmlns="http://schemas.openxmlformats.org/package/2006/relationships"><Relationship Id="rId8" Type="http://schemas.openxmlformats.org/officeDocument/2006/relationships/slide" Target="slide3330.xml"/><Relationship Id="rId3" Type="http://schemas.openxmlformats.org/officeDocument/2006/relationships/image" Target="../media/image2310.png"/><Relationship Id="rId7" Type="http://schemas.openxmlformats.org/officeDocument/2006/relationships/slide" Target="slide3260.xml"/><Relationship Id="rId2" Type="http://schemas.openxmlformats.org/officeDocument/2006/relationships/image" Target="../media/image2300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2270.png"/><Relationship Id="rId11" Type="http://schemas.openxmlformats.org/officeDocument/2006/relationships/slide" Target="slide3720.xml"/><Relationship Id="rId5" Type="http://schemas.openxmlformats.org/officeDocument/2006/relationships/image" Target="../media/image2260.png"/><Relationship Id="rId10" Type="http://schemas.openxmlformats.org/officeDocument/2006/relationships/slide" Target="slide3450.xml"/><Relationship Id="rId4" Type="http://schemas.openxmlformats.org/officeDocument/2006/relationships/image" Target="../media/image2250.png"/><Relationship Id="rId9" Type="http://schemas.openxmlformats.org/officeDocument/2006/relationships/slide" Target="slide3400.xml"/></Relationships>
</file>

<file path=ppt/slides/_rels/slide3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0.xml"/></Relationships>
</file>

<file path=ppt/slides/_rels/slide37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40.xml.rels><?xml version="1.0" encoding="UTF-8" standalone="yes"?>
<Relationships xmlns="http://schemas.openxmlformats.org/package/2006/relationships"><Relationship Id="rId3" Type="http://schemas.openxmlformats.org/officeDocument/2006/relationships/slide" Target="slide3750.xml"/><Relationship Id="rId2" Type="http://schemas.openxmlformats.org/officeDocument/2006/relationships/image" Target="../media/image2511.png"/><Relationship Id="rId1" Type="http://schemas.openxmlformats.org/officeDocument/2006/relationships/slideLayout" Target="../slideLayouts/slideLayout200.xml"/></Relationships>
</file>

<file path=ppt/slides/_rels/slide37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0.png"/><Relationship Id="rId7" Type="http://schemas.openxmlformats.org/officeDocument/2006/relationships/slide" Target="slide3890.xml"/><Relationship Id="rId2" Type="http://schemas.openxmlformats.org/officeDocument/2006/relationships/image" Target="../media/image2521.png"/><Relationship Id="rId1" Type="http://schemas.openxmlformats.org/officeDocument/2006/relationships/slideLayout" Target="../slideLayouts/slideLayout200.xml"/><Relationship Id="rId6" Type="http://schemas.openxmlformats.org/officeDocument/2006/relationships/slide" Target="slide3820.xml"/><Relationship Id="rId5" Type="http://schemas.openxmlformats.org/officeDocument/2006/relationships/slide" Target="slide3790.xml"/><Relationship Id="rId4" Type="http://schemas.openxmlformats.org/officeDocument/2006/relationships/image" Target="../media/image2670.png"/></Relationships>
</file>

<file path=ppt/slides/_rels/slide37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0.xml"/></Relationships>
</file>

<file path=ppt/slides/_rels/slide38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slide" Target="slide394.xml"/><Relationship Id="rId2" Type="http://schemas.openxmlformats.org/officeDocument/2006/relationships/image" Target="../media/image468.png"/><Relationship Id="rId1" Type="http://schemas.openxmlformats.org/officeDocument/2006/relationships/slideLayout" Target="../slideLayouts/slideLayout20.xml"/></Relationships>
</file>

<file path=ppt/slides/_rels/slide3930.xml.rels><?xml version="1.0" encoding="UTF-8" standalone="yes"?>
<Relationships xmlns="http://schemas.openxmlformats.org/package/2006/relationships"><Relationship Id="rId8" Type="http://schemas.openxmlformats.org/officeDocument/2006/relationships/slide" Target="slide3050.xml"/><Relationship Id="rId3" Type="http://schemas.openxmlformats.org/officeDocument/2006/relationships/image" Target="../media/image2630.png"/><Relationship Id="rId7" Type="http://schemas.openxmlformats.org/officeDocument/2006/relationships/slide" Target="slide4040.xml"/><Relationship Id="rId2" Type="http://schemas.openxmlformats.org/officeDocument/2006/relationships/image" Target="../media/image2620.png"/><Relationship Id="rId1" Type="http://schemas.openxmlformats.org/officeDocument/2006/relationships/slideLayout" Target="../slideLayouts/slideLayout200.xml"/><Relationship Id="rId6" Type="http://schemas.openxmlformats.org/officeDocument/2006/relationships/slide" Target="slide2920.xml"/><Relationship Id="rId5" Type="http://schemas.openxmlformats.org/officeDocument/2006/relationships/image" Target="../media/image2641.png"/><Relationship Id="rId4" Type="http://schemas.openxmlformats.org/officeDocument/2006/relationships/image" Target="../media/image2640.png"/><Relationship Id="rId9" Type="http://schemas.openxmlformats.org/officeDocument/2006/relationships/slide" Target="slide4190.xm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slide" Target="slide395.xml"/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40.png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0.xml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slide" Target="slide407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402.xml"/><Relationship Id="rId5" Type="http://schemas.openxmlformats.org/officeDocument/2006/relationships/slide" Target="slide397.xml"/><Relationship Id="rId4" Type="http://schemas.openxmlformats.org/officeDocument/2006/relationships/image" Target="../media/image470.png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1.png"/><Relationship Id="rId7" Type="http://schemas.openxmlformats.org/officeDocument/2006/relationships/slide" Target="slide4290.xml"/><Relationship Id="rId2" Type="http://schemas.openxmlformats.org/officeDocument/2006/relationships/image" Target="../media/image2710.png"/><Relationship Id="rId1" Type="http://schemas.openxmlformats.org/officeDocument/2006/relationships/slideLayout" Target="../slideLayouts/slideLayout200.xml"/><Relationship Id="rId6" Type="http://schemas.openxmlformats.org/officeDocument/2006/relationships/slide" Target="slide4190.xml"/><Relationship Id="rId5" Type="http://schemas.openxmlformats.org/officeDocument/2006/relationships/slide" Target="slide4130.xml"/><Relationship Id="rId4" Type="http://schemas.openxmlformats.org/officeDocument/2006/relationships/image" Target="../media/image2720.png"/></Relationships>
</file>

<file path=ppt/slides/_rels/slide4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4.png"/><Relationship Id="rId3" Type="http://schemas.openxmlformats.org/officeDocument/2006/relationships/image" Target="../media/image489.png"/><Relationship Id="rId7" Type="http://schemas.openxmlformats.org/officeDocument/2006/relationships/image" Target="../media/image493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92.png"/><Relationship Id="rId11" Type="http://schemas.openxmlformats.org/officeDocument/2006/relationships/image" Target="../media/image495.jpeg"/><Relationship Id="rId5" Type="http://schemas.openxmlformats.org/officeDocument/2006/relationships/image" Target="../media/image491.png"/><Relationship Id="rId10" Type="http://schemas.openxmlformats.org/officeDocument/2006/relationships/image" Target="../media/image3.jpg"/><Relationship Id="rId4" Type="http://schemas.openxmlformats.org/officeDocument/2006/relationships/image" Target="../media/image490.png"/><Relationship Id="rId9" Type="http://schemas.openxmlformats.org/officeDocument/2006/relationships/image" Target="../media/image426.png"/></Relationships>
</file>

<file path=ppt/slides/_rels/slide4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0.png"/><Relationship Id="rId2" Type="http://schemas.openxmlformats.org/officeDocument/2006/relationships/image" Target="../media/image2860.png"/><Relationship Id="rId1" Type="http://schemas.openxmlformats.org/officeDocument/2006/relationships/slideLayout" Target="../slideLayouts/slideLayout200.xml"/><Relationship Id="rId5" Type="http://schemas.openxmlformats.org/officeDocument/2006/relationships/slide" Target="slide4590.xml"/><Relationship Id="rId4" Type="http://schemas.openxmlformats.org/officeDocument/2006/relationships/slide" Target="slide4520.xml"/></Relationships>
</file>

<file path=ppt/slides/_rels/slide45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0.png"/><Relationship Id="rId2" Type="http://schemas.openxmlformats.org/officeDocument/2006/relationships/image" Target="../media/image2940.png"/><Relationship Id="rId1" Type="http://schemas.openxmlformats.org/officeDocument/2006/relationships/slideLayout" Target="../slideLayouts/slideLayout200.xml"/><Relationship Id="rId5" Type="http://schemas.openxmlformats.org/officeDocument/2006/relationships/slide" Target="slide4770.xml"/><Relationship Id="rId4" Type="http://schemas.openxmlformats.org/officeDocument/2006/relationships/slide" Target="slide4680.xml"/></Relationships>
</file>

<file path=ppt/slides/_rels/slide46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00.png"/><Relationship Id="rId13" Type="http://schemas.openxmlformats.org/officeDocument/2006/relationships/image" Target="../media/image2850.png"/><Relationship Id="rId18" Type="http://schemas.openxmlformats.org/officeDocument/2006/relationships/image" Target="../media/image31700.png"/><Relationship Id="rId3" Type="http://schemas.openxmlformats.org/officeDocument/2006/relationships/image" Target="../media/image2320.png"/><Relationship Id="rId21" Type="http://schemas.openxmlformats.org/officeDocument/2006/relationships/image" Target="../media/image32000.png"/><Relationship Id="rId7" Type="http://schemas.openxmlformats.org/officeDocument/2006/relationships/image" Target="../media/image2520.png"/><Relationship Id="rId12" Type="http://schemas.openxmlformats.org/officeDocument/2006/relationships/image" Target="../media/image3140.png"/><Relationship Id="rId17" Type="http://schemas.openxmlformats.org/officeDocument/2006/relationships/image" Target="../media/image3000.png"/><Relationship Id="rId2" Type="http://schemas.openxmlformats.org/officeDocument/2006/relationships/image" Target="../media/image3090.png"/><Relationship Id="rId16" Type="http://schemas.openxmlformats.org/officeDocument/2006/relationships/image" Target="../media/image3160.png"/><Relationship Id="rId20" Type="http://schemas.openxmlformats.org/officeDocument/2006/relationships/image" Target="../media/image3400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31101.png"/><Relationship Id="rId11" Type="http://schemas.openxmlformats.org/officeDocument/2006/relationships/image" Target="../media/image27400.png"/><Relationship Id="rId5" Type="http://schemas.openxmlformats.org/officeDocument/2006/relationships/image" Target="../media/image2400.png"/><Relationship Id="rId15" Type="http://schemas.openxmlformats.org/officeDocument/2006/relationships/image" Target="../media/image2900.png"/><Relationship Id="rId23" Type="http://schemas.openxmlformats.org/officeDocument/2006/relationships/image" Target="../media/image3300.png"/><Relationship Id="rId10" Type="http://schemas.openxmlformats.org/officeDocument/2006/relationships/image" Target="../media/image31300.png"/><Relationship Id="rId19" Type="http://schemas.openxmlformats.org/officeDocument/2006/relationships/image" Target="../media/image3100.png"/><Relationship Id="rId4" Type="http://schemas.openxmlformats.org/officeDocument/2006/relationships/image" Target="../media/image3101.png"/><Relationship Id="rId9" Type="http://schemas.openxmlformats.org/officeDocument/2006/relationships/image" Target="../media/image2660.png"/><Relationship Id="rId14" Type="http://schemas.openxmlformats.org/officeDocument/2006/relationships/image" Target="../media/image3150.png"/><Relationship Id="rId22" Type="http://schemas.openxmlformats.org/officeDocument/2006/relationships/image" Target="../media/image3190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13" Type="http://schemas.openxmlformats.org/officeDocument/2006/relationships/slide" Target="slide393.xml"/><Relationship Id="rId18" Type="http://schemas.openxmlformats.org/officeDocument/2006/relationships/slide" Target="slide4510.xml"/><Relationship Id="rId26" Type="http://schemas.openxmlformats.org/officeDocument/2006/relationships/slide" Target="slide635.xml"/><Relationship Id="rId3" Type="http://schemas.openxmlformats.org/officeDocument/2006/relationships/image" Target="../media/image60.png"/><Relationship Id="rId21" Type="http://schemas.openxmlformats.org/officeDocument/2006/relationships/image" Target="../media/image60.png"/><Relationship Id="rId7" Type="http://schemas.openxmlformats.org/officeDocument/2006/relationships/slide" Target="slide910.xml"/><Relationship Id="rId12" Type="http://schemas.openxmlformats.org/officeDocument/2006/relationships/slide" Target="slide2570.xml"/><Relationship Id="rId17" Type="http://schemas.openxmlformats.org/officeDocument/2006/relationships/slide" Target="slide4120.xml"/><Relationship Id="rId25" Type="http://schemas.openxmlformats.org/officeDocument/2006/relationships/slide" Target="slide3780.xml"/><Relationship Id="rId2" Type="http://schemas.openxmlformats.org/officeDocument/2006/relationships/image" Target="../media/image50.png"/><Relationship Id="rId16" Type="http://schemas.openxmlformats.org/officeDocument/2006/relationships/slide" Target="slide3930.xml"/><Relationship Id="rId20" Type="http://schemas.openxmlformats.org/officeDocument/2006/relationships/slide" Target="slide634.xml"/><Relationship Id="rId29" Type="http://schemas.openxmlformats.org/officeDocument/2006/relationships/slide" Target="slide396.xml"/><Relationship Id="rId1" Type="http://schemas.openxmlformats.org/officeDocument/2006/relationships/slideLayout" Target="../slideLayouts/slideLayout60.xml"/><Relationship Id="rId6" Type="http://schemas.openxmlformats.org/officeDocument/2006/relationships/slide" Target="slide3010.xml"/><Relationship Id="rId11" Type="http://schemas.openxmlformats.org/officeDocument/2006/relationships/slide" Target="slide1990.xml"/><Relationship Id="rId24" Type="http://schemas.openxmlformats.org/officeDocument/2006/relationships/slide" Target="slide3740.xml"/><Relationship Id="rId5" Type="http://schemas.openxmlformats.org/officeDocument/2006/relationships/slide" Target="slide710.xml"/><Relationship Id="rId15" Type="http://schemas.openxmlformats.org/officeDocument/2006/relationships/slide" Target="slide169.xml"/><Relationship Id="rId23" Type="http://schemas.openxmlformats.org/officeDocument/2006/relationships/image" Target="../media/image60.png"/><Relationship Id="rId28" Type="http://schemas.openxmlformats.org/officeDocument/2006/relationships/slide" Target="slide607.xml"/><Relationship Id="rId10" Type="http://schemas.openxmlformats.org/officeDocument/2006/relationships/slide" Target="slide1470.xml"/><Relationship Id="rId19" Type="http://schemas.openxmlformats.org/officeDocument/2006/relationships/slide" Target="slide4670.xml"/><Relationship Id="rId4" Type="http://schemas.openxmlformats.org/officeDocument/2006/relationships/image" Target="../media/image60.png"/><Relationship Id="rId9" Type="http://schemas.openxmlformats.org/officeDocument/2006/relationships/image" Target="../media/image60.png"/><Relationship Id="rId14" Type="http://schemas.openxmlformats.org/officeDocument/2006/relationships/slide" Target="slide2910.xml"/><Relationship Id="rId22" Type="http://schemas.openxmlformats.org/officeDocument/2006/relationships/slide" Target="slide3250.xml"/><Relationship Id="rId27" Type="http://schemas.openxmlformats.org/officeDocument/2006/relationships/slide" Target="slide190.xml"/></Relationships>
</file>

<file path=ppt/slides/_rels/slide5100.xml.rels><?xml version="1.0" encoding="UTF-8" standalone="yes"?>
<Relationships xmlns="http://schemas.openxmlformats.org/package/2006/relationships"><Relationship Id="rId8" Type="http://schemas.openxmlformats.org/officeDocument/2006/relationships/slide" Target="slide1120.xml"/><Relationship Id="rId13" Type="http://schemas.openxmlformats.org/officeDocument/2006/relationships/slide" Target="slide2880.xml"/><Relationship Id="rId18" Type="http://schemas.openxmlformats.org/officeDocument/2006/relationships/slide" Target="slide4510.xml"/><Relationship Id="rId3" Type="http://schemas.openxmlformats.org/officeDocument/2006/relationships/image" Target="../media/image60.png"/><Relationship Id="rId21" Type="http://schemas.openxmlformats.org/officeDocument/2006/relationships/slide" Target="slide3250.xml"/><Relationship Id="rId7" Type="http://schemas.openxmlformats.org/officeDocument/2006/relationships/slide" Target="slide910.xml"/><Relationship Id="rId12" Type="http://schemas.openxmlformats.org/officeDocument/2006/relationships/slide" Target="slide2570.xml"/><Relationship Id="rId17" Type="http://schemas.openxmlformats.org/officeDocument/2006/relationships/slide" Target="slide4120.xml"/><Relationship Id="rId2" Type="http://schemas.openxmlformats.org/officeDocument/2006/relationships/image" Target="../media/image5010.png"/><Relationship Id="rId16" Type="http://schemas.openxmlformats.org/officeDocument/2006/relationships/slide" Target="slide3930.xml"/><Relationship Id="rId20" Type="http://schemas.openxmlformats.org/officeDocument/2006/relationships/slide" Target="slide4960.xml"/><Relationship Id="rId1" Type="http://schemas.openxmlformats.org/officeDocument/2006/relationships/slideLayout" Target="../slideLayouts/slideLayout61.xml"/><Relationship Id="rId6" Type="http://schemas.openxmlformats.org/officeDocument/2006/relationships/slide" Target="slide3010.xml"/><Relationship Id="rId11" Type="http://schemas.openxmlformats.org/officeDocument/2006/relationships/slide" Target="slide1990.xml"/><Relationship Id="rId24" Type="http://schemas.openxmlformats.org/officeDocument/2006/relationships/slide" Target="slide3780.xml"/><Relationship Id="rId5" Type="http://schemas.openxmlformats.org/officeDocument/2006/relationships/slide" Target="slide710.xml"/><Relationship Id="rId15" Type="http://schemas.openxmlformats.org/officeDocument/2006/relationships/slide" Target="slide3130.xml"/><Relationship Id="rId23" Type="http://schemas.openxmlformats.org/officeDocument/2006/relationships/slide" Target="slide3740.xml"/><Relationship Id="rId10" Type="http://schemas.openxmlformats.org/officeDocument/2006/relationships/slide" Target="slide1470.xml"/><Relationship Id="rId19" Type="http://schemas.openxmlformats.org/officeDocument/2006/relationships/slide" Target="slide4670.xml"/><Relationship Id="rId4" Type="http://schemas.openxmlformats.org/officeDocument/2006/relationships/image" Target="../media/image60.png"/><Relationship Id="rId9" Type="http://schemas.openxmlformats.org/officeDocument/2006/relationships/image" Target="../media/image60.png"/><Relationship Id="rId14" Type="http://schemas.openxmlformats.org/officeDocument/2006/relationships/slide" Target="slide2910.xml"/><Relationship Id="rId2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7.xml.rels><?xml version="1.0" encoding="UTF-8" standalone="yes"?>
<Relationships xmlns="http://schemas.openxmlformats.org/package/2006/relationships"><Relationship Id="rId3" Type="http://schemas.openxmlformats.org/officeDocument/2006/relationships/slide" Target="slide190.xml"/><Relationship Id="rId2" Type="http://schemas.openxmlformats.org/officeDocument/2006/relationships/image" Target="../media/image6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00.png"/></Relationships>
</file>

<file path=ppt/slides/_rels/slide6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6.png"/><Relationship Id="rId13" Type="http://schemas.openxmlformats.org/officeDocument/2006/relationships/image" Target="../media/image5070.png"/><Relationship Id="rId18" Type="http://schemas.openxmlformats.org/officeDocument/2006/relationships/slide" Target="slide152.xml"/><Relationship Id="rId26" Type="http://schemas.openxmlformats.org/officeDocument/2006/relationships/image" Target="../media/image672.png"/><Relationship Id="rId3" Type="http://schemas.openxmlformats.org/officeDocument/2006/relationships/slide" Target="slide8.xml"/><Relationship Id="rId21" Type="http://schemas.openxmlformats.org/officeDocument/2006/relationships/slide" Target="slide308.xml"/><Relationship Id="rId7" Type="http://schemas.openxmlformats.org/officeDocument/2006/relationships/image" Target="../media/image6110.png"/><Relationship Id="rId12" Type="http://schemas.openxmlformats.org/officeDocument/2006/relationships/slide" Target="slide284.xml"/><Relationship Id="rId17" Type="http://schemas.openxmlformats.org/officeDocument/2006/relationships/image" Target="../media/image669.png"/><Relationship Id="rId25" Type="http://schemas.openxmlformats.org/officeDocument/2006/relationships/image" Target="../media/image5110.png"/><Relationship Id="rId2" Type="http://schemas.openxmlformats.org/officeDocument/2006/relationships/image" Target="../media/image664.png"/><Relationship Id="rId16" Type="http://schemas.openxmlformats.org/officeDocument/2006/relationships/image" Target="../media/image6060.png"/><Relationship Id="rId20" Type="http://schemas.openxmlformats.org/officeDocument/2006/relationships/image" Target="../media/image670.png"/><Relationship Id="rId29" Type="http://schemas.openxmlformats.org/officeDocument/2006/relationships/image" Target="../media/image673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17.xml"/><Relationship Id="rId11" Type="http://schemas.openxmlformats.org/officeDocument/2006/relationships/image" Target="../media/image667.png"/><Relationship Id="rId24" Type="http://schemas.openxmlformats.org/officeDocument/2006/relationships/slide" Target="slide363.xml"/><Relationship Id="rId32" Type="http://schemas.openxmlformats.org/officeDocument/2006/relationships/comments" Target="../comments/comment27.xml"/><Relationship Id="rId5" Type="http://schemas.openxmlformats.org/officeDocument/2006/relationships/image" Target="../media/image665.png"/><Relationship Id="rId15" Type="http://schemas.openxmlformats.org/officeDocument/2006/relationships/slide" Target="slide157.xml"/><Relationship Id="rId23" Type="http://schemas.openxmlformats.org/officeDocument/2006/relationships/image" Target="../media/image671.png"/><Relationship Id="rId28" Type="http://schemas.openxmlformats.org/officeDocument/2006/relationships/image" Target="../media/image6180.png"/><Relationship Id="rId10" Type="http://schemas.openxmlformats.org/officeDocument/2006/relationships/image" Target="../media/image6040.png"/><Relationship Id="rId19" Type="http://schemas.openxmlformats.org/officeDocument/2006/relationships/image" Target="../media/image6070.png"/><Relationship Id="rId31" Type="http://schemas.openxmlformats.org/officeDocument/2006/relationships/image" Target="../media/image5131.png"/><Relationship Id="rId4" Type="http://schemas.openxmlformats.org/officeDocument/2006/relationships/image" Target="../media/image6101.png"/><Relationship Id="rId9" Type="http://schemas.openxmlformats.org/officeDocument/2006/relationships/slide" Target="slide28.xml"/><Relationship Id="rId14" Type="http://schemas.openxmlformats.org/officeDocument/2006/relationships/image" Target="../media/image668.png"/><Relationship Id="rId22" Type="http://schemas.openxmlformats.org/officeDocument/2006/relationships/image" Target="../media/image5100.png"/><Relationship Id="rId27" Type="http://schemas.openxmlformats.org/officeDocument/2006/relationships/slide" Target="slide386.xml"/><Relationship Id="rId30" Type="http://schemas.openxmlformats.org/officeDocument/2006/relationships/slide" Target="slide440.xml"/></Relationships>
</file>

<file path=ppt/slides/_rels/slide635.xml.rels><?xml version="1.0" encoding="UTF-8" standalone="yes"?>
<Relationships xmlns="http://schemas.openxmlformats.org/package/2006/relationships"><Relationship Id="rId8" Type="http://schemas.openxmlformats.org/officeDocument/2006/relationships/slide" Target="slide646.xml"/><Relationship Id="rId3" Type="http://schemas.openxmlformats.org/officeDocument/2006/relationships/image" Target="../media/image675.png"/><Relationship Id="rId7" Type="http://schemas.openxmlformats.org/officeDocument/2006/relationships/slide" Target="slide636.xml"/><Relationship Id="rId2" Type="http://schemas.openxmlformats.org/officeDocument/2006/relationships/image" Target="../media/image67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8.png"/><Relationship Id="rId11" Type="http://schemas.openxmlformats.org/officeDocument/2006/relationships/slide" Target="slide655.xml"/><Relationship Id="rId5" Type="http://schemas.openxmlformats.org/officeDocument/2006/relationships/image" Target="../media/image677.png"/><Relationship Id="rId10" Type="http://schemas.openxmlformats.org/officeDocument/2006/relationships/slide" Target="slide653.xml"/><Relationship Id="rId4" Type="http://schemas.openxmlformats.org/officeDocument/2006/relationships/image" Target="../media/image676.png"/><Relationship Id="rId9" Type="http://schemas.openxmlformats.org/officeDocument/2006/relationships/slide" Target="slide651.xml"/></Relationships>
</file>

<file path=ppt/slides/_rels/slide6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1.png"/><Relationship Id="rId13" Type="http://schemas.openxmlformats.org/officeDocument/2006/relationships/image" Target="../media/image5160.png"/><Relationship Id="rId3" Type="http://schemas.openxmlformats.org/officeDocument/2006/relationships/slide" Target="slide637.xml"/><Relationship Id="rId7" Type="http://schemas.openxmlformats.org/officeDocument/2006/relationships/image" Target="../media/image5140.png"/><Relationship Id="rId12" Type="http://schemas.openxmlformats.org/officeDocument/2006/relationships/slide" Target="slide642.xml"/><Relationship Id="rId2" Type="http://schemas.openxmlformats.org/officeDocument/2006/relationships/image" Target="../media/image679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640.xml"/><Relationship Id="rId11" Type="http://schemas.openxmlformats.org/officeDocument/2006/relationships/image" Target="../media/image682.png"/><Relationship Id="rId5" Type="http://schemas.openxmlformats.org/officeDocument/2006/relationships/image" Target="../media/image680.png"/><Relationship Id="rId10" Type="http://schemas.openxmlformats.org/officeDocument/2006/relationships/image" Target="../media/image5150.png"/><Relationship Id="rId4" Type="http://schemas.openxmlformats.org/officeDocument/2006/relationships/image" Target="../media/image5130.png"/><Relationship Id="rId9" Type="http://schemas.openxmlformats.org/officeDocument/2006/relationships/slide" Target="slide641.xml"/></Relationships>
</file>

<file path=ppt/slides/_rels/slide6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50.xml"/></Relationships>
</file>

<file path=ppt/slides/_rels/slide6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3.emf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86.emf"/><Relationship Id="rId5" Type="http://schemas.openxmlformats.org/officeDocument/2006/relationships/image" Target="../media/image685.png"/><Relationship Id="rId4" Type="http://schemas.openxmlformats.org/officeDocument/2006/relationships/image" Target="../media/image684.png"/></Relationships>
</file>

<file path=ppt/slides/_rels/slide640.xml.rels><?xml version="1.0" encoding="UTF-8" standalone="yes"?>
<Relationships xmlns="http://schemas.openxmlformats.org/package/2006/relationships"><Relationship Id="rId3" Type="http://schemas.openxmlformats.org/officeDocument/2006/relationships/slide" Target="slide321.xml"/><Relationship Id="rId7" Type="http://schemas.openxmlformats.org/officeDocument/2006/relationships/slide" Target="slide642.xml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60.xml"/><Relationship Id="rId6" Type="http://schemas.openxmlformats.org/officeDocument/2006/relationships/slide" Target="slide641.xml"/><Relationship Id="rId5" Type="http://schemas.openxmlformats.org/officeDocument/2006/relationships/slide" Target="slide640.xml"/><Relationship Id="rId4" Type="http://schemas.openxmlformats.org/officeDocument/2006/relationships/slide" Target="slide639.xml"/></Relationships>
</file>

<file path=ppt/slides/_rels/slide6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60.xml"/></Relationships>
</file>

<file path=ppt/slides/_rels/slide6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50.xml"/></Relationships>
</file>

<file path=ppt/slides/_rels/slide6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9.png"/><Relationship Id="rId3" Type="http://schemas.openxmlformats.org/officeDocument/2006/relationships/slide" Target="slide648.xml"/><Relationship Id="rId7" Type="http://schemas.openxmlformats.org/officeDocument/2006/relationships/image" Target="../media/image5220.png"/><Relationship Id="rId2" Type="http://schemas.openxmlformats.org/officeDocument/2006/relationships/image" Target="../media/image687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649.xml"/><Relationship Id="rId5" Type="http://schemas.openxmlformats.org/officeDocument/2006/relationships/image" Target="../media/image688.png"/><Relationship Id="rId10" Type="http://schemas.openxmlformats.org/officeDocument/2006/relationships/image" Target="../media/image5230.png"/><Relationship Id="rId4" Type="http://schemas.openxmlformats.org/officeDocument/2006/relationships/image" Target="../media/image5210.png"/><Relationship Id="rId9" Type="http://schemas.openxmlformats.org/officeDocument/2006/relationships/slide" Target="slide650.xml"/></Relationships>
</file>

<file path=ppt/slides/_rels/slide6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2.png"/><Relationship Id="rId2" Type="http://schemas.openxmlformats.org/officeDocument/2006/relationships/image" Target="../media/image691.png"/><Relationship Id="rId1" Type="http://schemas.openxmlformats.org/officeDocument/2006/relationships/slideLayout" Target="../slideLayouts/slideLayout20.xml"/></Relationships>
</file>

<file path=ppt/slides/_rels/slide6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4.png"/><Relationship Id="rId2" Type="http://schemas.openxmlformats.org/officeDocument/2006/relationships/image" Target="../media/image693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97.png"/><Relationship Id="rId5" Type="http://schemas.openxmlformats.org/officeDocument/2006/relationships/image" Target="../media/image696.png"/><Relationship Id="rId4" Type="http://schemas.openxmlformats.org/officeDocument/2006/relationships/image" Target="../media/image695.png"/></Relationships>
</file>

<file path=ppt/slides/_rels/slide6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9.png"/><Relationship Id="rId2" Type="http://schemas.openxmlformats.org/officeDocument/2006/relationships/image" Target="../media/image698.png"/><Relationship Id="rId1" Type="http://schemas.openxmlformats.org/officeDocument/2006/relationships/slideLayout" Target="../slideLayouts/slideLayout20.xml"/></Relationships>
</file>

<file path=ppt/slides/_rels/slide6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0.xml.rels><?xml version="1.0" encoding="UTF-8" standalone="yes"?>
<Relationships xmlns="http://schemas.openxmlformats.org/package/2006/relationships"><Relationship Id="rId8" Type="http://schemas.openxmlformats.org/officeDocument/2006/relationships/slide" Target="slide810.xml"/><Relationship Id="rId13" Type="http://schemas.openxmlformats.org/officeDocument/2006/relationships/slide" Target="slide2410.xml"/><Relationship Id="rId3" Type="http://schemas.openxmlformats.org/officeDocument/2006/relationships/image" Target="../media/image2490.png"/><Relationship Id="rId7" Type="http://schemas.openxmlformats.org/officeDocument/2006/relationships/image" Target="../media/image2861.png"/><Relationship Id="rId12" Type="http://schemas.openxmlformats.org/officeDocument/2006/relationships/slide" Target="slide2210.xml"/><Relationship Id="rId2" Type="http://schemas.openxmlformats.org/officeDocument/2006/relationships/image" Target="../media/image2301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2760.png"/><Relationship Id="rId11" Type="http://schemas.openxmlformats.org/officeDocument/2006/relationships/slide" Target="slide1910.xml"/><Relationship Id="rId5" Type="http://schemas.openxmlformats.org/officeDocument/2006/relationships/image" Target="../media/image2661.png"/><Relationship Id="rId10" Type="http://schemas.openxmlformats.org/officeDocument/2006/relationships/slide" Target="slide1610.xml"/><Relationship Id="rId4" Type="http://schemas.openxmlformats.org/officeDocument/2006/relationships/image" Target="../media/image2510.png"/><Relationship Id="rId9" Type="http://schemas.openxmlformats.org/officeDocument/2006/relationships/slide" Target="slide1210.xml"/></Relationships>
</file>

<file path=ppt/slides/_rels/slide7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8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2930.png"/><Relationship Id="rId1" Type="http://schemas.openxmlformats.org/officeDocument/2006/relationships/slideLayout" Target="../slideLayouts/slideLayout14.xml"/><Relationship Id="rId4" Type="http://schemas.openxmlformats.org/officeDocument/2006/relationships/comments" Target="../comments/comment200.xml"/></Relationships>
</file>

<file path=ppt/slides/_rels/slide8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7" Type="http://schemas.openxmlformats.org/officeDocument/2006/relationships/slide" Target="slide1070.xml"/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200.xml"/><Relationship Id="rId6" Type="http://schemas.openxmlformats.org/officeDocument/2006/relationships/slide" Target="slide1030.xml"/><Relationship Id="rId5" Type="http://schemas.openxmlformats.org/officeDocument/2006/relationships/slide" Target="slide920.xml"/><Relationship Id="rId4" Type="http://schemas.openxmlformats.org/officeDocument/2006/relationships/image" Target="../media/image1020.png"/></Relationships>
</file>

<file path=ppt/slides/_rels/slide9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Definities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DDD57-62C3-4B97-8B56-6F85FE19B23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Collectie Hogt Portfoliomanagement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Diazoom 6">
                <a:extLst>
                  <a:ext uri="{FF2B5EF4-FFF2-40B4-BE49-F238E27FC236}">
                    <a16:creationId xmlns:a16="http://schemas.microsoft.com/office/drawing/2014/main" id="{433ADA73-6124-4CFA-A674-1C5EB4078C2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24001" y="5006976"/>
              <a:ext cx="2133600" cy="1200150"/>
            </p:xfrm>
            <a:graphic>
              <a:graphicData uri="http://schemas.microsoft.com/office/powerpoint/2016/slidezoom">
                <pslz:sldZm>
                  <pslz:sldZmObj sldId="319" cId="860376581">
                    <pslz:zmPr id="{54CB47ED-45D5-4350-95C7-4C55795AB55D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3600" cy="12001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Diazoom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33ADA73-6124-4CFA-A674-1C5EB4078C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01" y="5006976"/>
                <a:ext cx="2133600" cy="12001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Diazoom 10">
                <a:extLst>
                  <a:ext uri="{FF2B5EF4-FFF2-40B4-BE49-F238E27FC236}">
                    <a16:creationId xmlns:a16="http://schemas.microsoft.com/office/drawing/2014/main" id="{627A8B65-C999-41FA-A3E9-FE48750144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796250" y="5006976"/>
              <a:ext cx="2133600" cy="1200150"/>
            </p:xfrm>
            <a:graphic>
              <a:graphicData uri="http://schemas.microsoft.com/office/powerpoint/2016/slidezoom">
                <pslz:sldZm>
                  <pslz:sldZmObj sldId="300" cId="2683219199">
                    <pslz:zmPr id="{6230C595-15BB-47F6-854F-A4FFAA77CF51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3600" cy="12001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Diazoom 10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627A8B65-C999-41FA-A3E9-FE48750144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96250" y="5006976"/>
                <a:ext cx="2133600" cy="12001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4819321"/>
      </p:ext>
    </p:extLst>
  </p:cSld>
  <p:clrMapOvr>
    <a:masterClrMapping/>
  </p:clrMapOvr>
</p:sld>
</file>

<file path=ppt/slides/slide10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Instrumenten in PPM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103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1000859411"/>
      </p:ext>
    </p:extLst>
  </p:cSld>
  <p:clrMapOvr>
    <a:masterClrMapping/>
  </p:clrMapOvr>
</p:sld>
</file>

<file path=ppt/slides/slide10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Kennisbank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107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2946317288"/>
      </p:ext>
    </p:extLst>
  </p:cSld>
  <p:clrMapOvr>
    <a:masterClrMapping/>
  </p:clrMapOvr>
</p:sld>
</file>

<file path=ppt/slides/slide1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: ezelsoor 10">
            <a:extLst>
              <a:ext uri="{FF2B5EF4-FFF2-40B4-BE49-F238E27FC236}">
                <a16:creationId xmlns:a16="http://schemas.microsoft.com/office/drawing/2014/main" id="{765B728C-3EA0-4212-8130-F4AD5408F315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0EC285-AD28-4759-B498-BA5A4E152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Hogt PFM Productontwikkeling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B9B0957-3053-471E-8643-55E1AB5F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DCA8211-0BBA-4614-BD1E-B4EBAA45F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112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3CEBABF0-40A4-4133-AC1B-B5C0E2CE28E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580002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E86B89E4-3008-471C-A771-643D3B588972}">
                    <psuz:zmPr id="{23EC229F-4D75-46F8-BD63-22A68984E260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924107B-E0F6-46D9-A3C4-73456E77844C}">
                    <psuz:zmPr id="{445EDE17-E8EE-416F-8D1F-2EE6F7B81D29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B11FBFEE-5D94-4143-AA39-A5DB4B93932A}">
                    <psuz:zmPr id="{598EEE27-FE27-43B2-833C-AE0D1B2D95A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953441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7602C68-E210-460E-9108-9CEDDE9D27D5}">
                    <psuz:zmPr id="{97F362A2-833F-4620-9977-3B8B4E3079A7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643DCEF-05A2-4C1F-B805-FB3E2323C338}">
                    <psuz:zmPr id="{9C173380-6C94-4B2E-8360-F35AAC611CA2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3CEBABF0-40A4-4133-AC1B-B5C0E2CE28E2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5679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Afbeelding 6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18660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Afbeelding 8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91641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Afbeelding 9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45679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Afbeelding 10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8660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103107552"/>
      </p:ext>
    </p:extLst>
  </p:cSld>
  <p:clrMapOvr>
    <a:masterClrMapping/>
  </p:clrMapOvr>
</p:sld>
</file>

<file path=ppt/slides/slide1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productontwikkeling</a:t>
            </a:r>
            <a:br>
              <a:rPr lang="nl-NL" dirty="0"/>
            </a:br>
            <a:r>
              <a:rPr lang="nl-NL" dirty="0"/>
              <a:t>Algemeen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113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589015078"/>
      </p:ext>
    </p:extLst>
  </p:cSld>
  <p:clrMapOvr>
    <a:masterClrMapping/>
  </p:clrMapOvr>
</p:sld>
</file>

<file path=ppt/slides/slide1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productontwikkeling</a:t>
            </a:r>
            <a:br>
              <a:rPr lang="nl-NL" dirty="0"/>
            </a:br>
            <a:r>
              <a:rPr lang="nl-NL" dirty="0"/>
              <a:t>PPM workshop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117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2549373241"/>
      </p:ext>
    </p:extLst>
  </p:cSld>
  <p:clrMapOvr>
    <a:masterClrMapping/>
  </p:clrMapOvr>
</p:sld>
</file>

<file path=ppt/slides/slide1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Hogt Portfoliomanagement</a:t>
            </a:r>
            <a:br>
              <a:rPr lang="nl-NL" dirty="0"/>
            </a:br>
            <a:r>
              <a:rPr lang="nl-NL" dirty="0"/>
              <a:t>Missie, Visie, Resultaat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1625578438"/>
      </p:ext>
    </p:extLst>
  </p:cSld>
  <p:clrMapOvr>
    <a:masterClrMapping/>
  </p:clrMapOvr>
</p:sld>
</file>

<file path=ppt/slides/slide1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productontwikkeling</a:t>
            </a:r>
            <a:br>
              <a:rPr lang="nl-NL" dirty="0"/>
            </a:br>
            <a:r>
              <a:rPr lang="nl-NL" dirty="0"/>
              <a:t>PPM </a:t>
            </a:r>
            <a:r>
              <a:rPr lang="nl-NL" dirty="0" err="1"/>
              <a:t>Quickscan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123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2304164257"/>
      </p:ext>
    </p:extLst>
  </p:cSld>
  <p:clrMapOvr>
    <a:masterClrMapping/>
  </p:clrMapOvr>
</p:sld>
</file>

<file path=ppt/slides/slide1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1631046-3A6F-4044-A843-11187E6113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Productontwikkeling</a:t>
            </a:r>
            <a:br>
              <a:rPr lang="nl-NL" dirty="0"/>
            </a:br>
            <a:r>
              <a:rPr lang="nl-NL" dirty="0"/>
              <a:t>Coaching</a:t>
            </a:r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6B65A75C-7DEF-4CB7-90A9-08252F2E7A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80C62B2-DA3B-4008-BB08-D46C2566F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7A23408-68C6-44C4-84CF-43E27CB45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137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6598765"/>
      </p:ext>
    </p:extLst>
  </p:cSld>
  <p:clrMapOvr>
    <a:masterClrMapping/>
  </p:clrMapOvr>
</p:sld>
</file>

<file path=ppt/slides/slide1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PPM Productontwikkeling</a:t>
            </a:r>
            <a:br>
              <a:rPr lang="nl-NL" dirty="0"/>
            </a:br>
            <a:r>
              <a:rPr lang="nl-NL" dirty="0"/>
              <a:t>Project Portfolio Sheet (PPS)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Globale opzet en gebruik PPS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141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2354226455"/>
      </p:ext>
    </p:extLst>
  </p:cSld>
  <p:clrMapOvr>
    <a:masterClrMapping/>
  </p:clrMapOvr>
</p:sld>
</file>

<file path=ppt/slides/slide1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ezelsoor 5">
            <a:extLst>
              <a:ext uri="{FF2B5EF4-FFF2-40B4-BE49-F238E27FC236}">
                <a16:creationId xmlns:a16="http://schemas.microsoft.com/office/drawing/2014/main" id="{83EC36FD-9AFA-43B7-AC24-83FAED51BE8C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6F00959-AD93-4B2F-A9A0-AD8973439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Detailinfo PPS </a:t>
            </a:r>
            <a:r>
              <a:rPr lang="nl-NL" dirty="0" err="1"/>
              <a:t>incl</a:t>
            </a:r>
            <a:r>
              <a:rPr lang="nl-NL" dirty="0"/>
              <a:t> rapportages/ stappenplan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5B5CE7B-50BB-43C0-B1FE-08F5FEAF7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739AAD-87A0-4409-A67E-99DF95978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147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71C5228E-724E-45F2-BD17-183790260D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8076154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157629C2-66B1-438C-9591-114B1BEC1B9E}">
                    <psuz:zmPr id="{03E39009-258B-4E87-858D-32F58DB2DE10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6E3C044-D0BE-4696-B892-C62CF31BEF86}">
                    <psuz:zmPr id="{4FD3A5D2-85A1-478B-B49F-FF0524466C87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9AE4115-1A1E-4529-B6DA-2F6566CA630C}">
                    <psuz:zmPr id="{41786E36-CAA3-4F1E-A580-6DCFBAA89F6F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953441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E69D380-ED62-4BD4-99D1-EC3F52CD1AFB}">
                    <psuz:zmPr id="{7BC0B771-0F26-44A2-9547-EB588C4BB06C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8B42230-77F5-4938-8DBE-B0A0FD4814AB}">
                    <psuz:zmPr id="{811B026B-D72D-47E5-ABD1-2FC57AB968CD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71C5228E-724E-45F2-BD17-183790260D95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5679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Afbeelding 8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18660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Afbeelding 9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91641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Afbeelding 10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45679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Afbeelding 11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8660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149575396"/>
      </p:ext>
    </p:extLst>
  </p:cSld>
  <p:clrMapOvr>
    <a:masterClrMapping/>
  </p:clrMapOvr>
</p:sld>
</file>

<file path=ppt/slides/slide1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PPM Productontwikkeling</a:t>
            </a:r>
            <a:br>
              <a:rPr lang="nl-NL" dirty="0"/>
            </a:br>
            <a:r>
              <a:rPr lang="nl-NL" dirty="0"/>
              <a:t>Project Portfolio Sheet (PPS)</a:t>
            </a:r>
            <a:br>
              <a:rPr lang="nl-NL" dirty="0"/>
            </a:br>
            <a:r>
              <a:rPr lang="nl-NL" dirty="0"/>
              <a:t>Detail info over Opzet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Globale opzet en gebruik PPS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148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386172126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ziet een Basis PPM in Bedrijf eruit?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417" y="1312467"/>
            <a:ext cx="2389839" cy="238374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773" y="1456261"/>
            <a:ext cx="2908776" cy="210931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326" y="1614450"/>
            <a:ext cx="2365303" cy="1783188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360" y="4065382"/>
            <a:ext cx="2813603" cy="230553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620" y="4065382"/>
            <a:ext cx="3182136" cy="179531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0515" y="4564033"/>
            <a:ext cx="3596174" cy="213957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cxnSp>
        <p:nvCxnSpPr>
          <p:cNvPr id="15" name="Rechte verbindingslijn 14"/>
          <p:cNvCxnSpPr>
            <a:stCxn id="8" idx="3"/>
            <a:endCxn id="5" idx="1"/>
          </p:cNvCxnSpPr>
          <p:nvPr/>
        </p:nvCxnSpPr>
        <p:spPr>
          <a:xfrm flipV="1">
            <a:off x="3431629" y="2504339"/>
            <a:ext cx="1179788" cy="1705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>
            <a:stCxn id="10" idx="3"/>
            <a:endCxn id="5" idx="1"/>
          </p:cNvCxnSpPr>
          <p:nvPr/>
        </p:nvCxnSpPr>
        <p:spPr>
          <a:xfrm flipV="1">
            <a:off x="3506756" y="2504339"/>
            <a:ext cx="1104661" cy="2458698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>
            <a:stCxn id="13" idx="0"/>
            <a:endCxn id="5" idx="2"/>
          </p:cNvCxnSpPr>
          <p:nvPr/>
        </p:nvCxnSpPr>
        <p:spPr>
          <a:xfrm flipH="1" flipV="1">
            <a:off x="5806337" y="3696210"/>
            <a:ext cx="2265" cy="867823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>
            <a:stCxn id="6" idx="1"/>
            <a:endCxn id="5" idx="3"/>
          </p:cNvCxnSpPr>
          <p:nvPr/>
        </p:nvCxnSpPr>
        <p:spPr>
          <a:xfrm flipH="1" flipV="1">
            <a:off x="7001256" y="2504339"/>
            <a:ext cx="1341517" cy="658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>
            <a:stCxn id="9" idx="1"/>
            <a:endCxn id="5" idx="3"/>
          </p:cNvCxnSpPr>
          <p:nvPr/>
        </p:nvCxnSpPr>
        <p:spPr>
          <a:xfrm flipH="1" flipV="1">
            <a:off x="7001256" y="2504339"/>
            <a:ext cx="1389104" cy="2713812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152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2741819942"/>
      </p:ext>
    </p:extLst>
  </p:cSld>
  <p:clrMapOvr>
    <a:masterClrMapping/>
  </p:clrMapOvr>
</p:sld>
</file>

<file path=ppt/slides/slide1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C1362-B424-42CB-AB7A-33D7E4D3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31" y="35083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SAFe</a:t>
            </a:r>
            <a:r>
              <a:rPr lang="nl-NL" dirty="0"/>
              <a:t> 4.5</a:t>
            </a:r>
            <a:br>
              <a:rPr lang="nl-NL" dirty="0"/>
            </a:br>
            <a:r>
              <a:rPr lang="nl-NL" dirty="0"/>
              <a:t>Full</a:t>
            </a:r>
            <a:br>
              <a:rPr lang="nl-NL" dirty="0"/>
            </a:br>
            <a:r>
              <a:rPr lang="nl-NL" dirty="0" err="1"/>
              <a:t>Config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C75E8B9-A81C-406E-B46A-3B0C2D2EB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0C2359F-552B-4867-BDD5-54045A7FB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156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FDACC5E-951B-4ECB-ACC6-6FB6A0482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95" y="170683"/>
            <a:ext cx="8757931" cy="668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1422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42465"/>
            <a:ext cx="10822354" cy="438916"/>
          </a:xfrm>
        </p:spPr>
        <p:txBody>
          <a:bodyPr>
            <a:normAutofit fontScale="90000"/>
          </a:bodyPr>
          <a:lstStyle/>
          <a:p>
            <a:r>
              <a:rPr lang="nl-NL" dirty="0"/>
              <a:t>Project Portfolio Management Referentiemodel (NL)</a:t>
            </a:r>
          </a:p>
        </p:txBody>
      </p:sp>
      <p:sp>
        <p:nvSpPr>
          <p:cNvPr id="4" name="Afgeronde rechthoek 3"/>
          <p:cNvSpPr/>
          <p:nvPr/>
        </p:nvSpPr>
        <p:spPr>
          <a:xfrm>
            <a:off x="1990195" y="1093011"/>
            <a:ext cx="2146609" cy="8369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NL" sz="1100" b="1" dirty="0" err="1">
                <a:solidFill>
                  <a:schemeClr val="tx1"/>
                </a:solidFill>
              </a:rPr>
              <a:t>Governance</a:t>
            </a:r>
            <a:r>
              <a:rPr lang="nl-NL" sz="1100" b="1" dirty="0">
                <a:solidFill>
                  <a:schemeClr val="tx1"/>
                </a:solidFill>
              </a:rPr>
              <a:t>/</a:t>
            </a:r>
          </a:p>
          <a:p>
            <a:r>
              <a:rPr lang="nl-NL" sz="1100" b="1" dirty="0">
                <a:solidFill>
                  <a:schemeClr val="tx1"/>
                </a:solidFill>
              </a:rPr>
              <a:t>Besluitvorming</a:t>
            </a:r>
          </a:p>
        </p:txBody>
      </p:sp>
      <p:sp>
        <p:nvSpPr>
          <p:cNvPr id="5" name="Afgeronde rechthoek 4"/>
          <p:cNvSpPr/>
          <p:nvPr/>
        </p:nvSpPr>
        <p:spPr>
          <a:xfrm>
            <a:off x="6650726" y="1080763"/>
            <a:ext cx="2212721" cy="8369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NL" sz="1100" b="1" dirty="0">
                <a:solidFill>
                  <a:schemeClr val="tx1"/>
                </a:solidFill>
              </a:rPr>
              <a:t>Stakeholders/</a:t>
            </a:r>
          </a:p>
          <a:p>
            <a:r>
              <a:rPr lang="nl-NL" sz="1100" b="1" dirty="0">
                <a:solidFill>
                  <a:schemeClr val="tx1"/>
                </a:solidFill>
              </a:rPr>
              <a:t>Communicatie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8973939" y="1080763"/>
            <a:ext cx="2205337" cy="8369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NL" sz="1100" b="1" dirty="0">
                <a:solidFill>
                  <a:schemeClr val="tx1"/>
                </a:solidFill>
              </a:rPr>
              <a:t>Systemen/ Tools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182732" y="1303783"/>
            <a:ext cx="1453525" cy="8369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NL" sz="1100" b="1" dirty="0">
                <a:solidFill>
                  <a:schemeClr val="tx1"/>
                </a:solidFill>
              </a:rPr>
              <a:t>Portfoliomanagement</a:t>
            </a:r>
          </a:p>
          <a:p>
            <a:r>
              <a:rPr lang="nl-NL" sz="1100" b="1" dirty="0">
                <a:solidFill>
                  <a:schemeClr val="tx1"/>
                </a:solidFill>
              </a:rPr>
              <a:t>Ontwikkeling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182732" y="2253426"/>
            <a:ext cx="1453525" cy="8369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NL" sz="1100" b="1" dirty="0">
                <a:solidFill>
                  <a:schemeClr val="tx1"/>
                </a:solidFill>
              </a:rPr>
              <a:t>Algemeen/</a:t>
            </a:r>
          </a:p>
          <a:p>
            <a:r>
              <a:rPr lang="nl-NL" sz="1100" b="1" dirty="0">
                <a:solidFill>
                  <a:schemeClr val="tx1"/>
                </a:solidFill>
              </a:rPr>
              <a:t>Kaders</a:t>
            </a:r>
          </a:p>
        </p:txBody>
      </p:sp>
      <p:sp>
        <p:nvSpPr>
          <p:cNvPr id="9" name="Afgeronde rechthoek 8"/>
          <p:cNvSpPr/>
          <p:nvPr/>
        </p:nvSpPr>
        <p:spPr>
          <a:xfrm>
            <a:off x="7457210" y="2251261"/>
            <a:ext cx="1862566" cy="838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NL" sz="1100" b="1" dirty="0">
                <a:solidFill>
                  <a:schemeClr val="tx1"/>
                </a:solidFill>
              </a:rPr>
              <a:t>Balanceren</a:t>
            </a:r>
          </a:p>
        </p:txBody>
      </p:sp>
      <p:sp>
        <p:nvSpPr>
          <p:cNvPr id="10" name="Afgeronde rechthoek 9"/>
          <p:cNvSpPr/>
          <p:nvPr/>
        </p:nvSpPr>
        <p:spPr>
          <a:xfrm>
            <a:off x="9415898" y="2233686"/>
            <a:ext cx="1763377" cy="838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NL" sz="1100" b="1" dirty="0">
                <a:solidFill>
                  <a:schemeClr val="tx1"/>
                </a:solidFill>
              </a:rPr>
              <a:t>Plannen</a:t>
            </a:r>
          </a:p>
        </p:txBody>
      </p:sp>
      <p:sp>
        <p:nvSpPr>
          <p:cNvPr id="11" name="Afgeronde rechthoek 10"/>
          <p:cNvSpPr/>
          <p:nvPr/>
        </p:nvSpPr>
        <p:spPr>
          <a:xfrm>
            <a:off x="1990199" y="2245408"/>
            <a:ext cx="1769228" cy="838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NL" sz="1100" b="1" dirty="0">
                <a:solidFill>
                  <a:schemeClr val="tx1"/>
                </a:solidFill>
              </a:rPr>
              <a:t>Kennen</a:t>
            </a:r>
          </a:p>
        </p:txBody>
      </p:sp>
      <p:sp>
        <p:nvSpPr>
          <p:cNvPr id="12" name="Afgeronde rechthoek 11"/>
          <p:cNvSpPr/>
          <p:nvPr/>
        </p:nvSpPr>
        <p:spPr>
          <a:xfrm>
            <a:off x="5629099" y="2255768"/>
            <a:ext cx="1734774" cy="838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NL" sz="1100" b="1" dirty="0">
                <a:solidFill>
                  <a:schemeClr val="tx1"/>
                </a:solidFill>
              </a:rPr>
              <a:t>Prioriteren</a:t>
            </a:r>
          </a:p>
        </p:txBody>
      </p:sp>
      <p:sp>
        <p:nvSpPr>
          <p:cNvPr id="13" name="Afgeronde rechthoek 12"/>
          <p:cNvSpPr/>
          <p:nvPr/>
        </p:nvSpPr>
        <p:spPr>
          <a:xfrm>
            <a:off x="3855546" y="2263510"/>
            <a:ext cx="1677433" cy="838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NL" sz="1100" b="1" dirty="0">
                <a:solidFill>
                  <a:schemeClr val="tx1"/>
                </a:solidFill>
              </a:rPr>
              <a:t>Indelen</a:t>
            </a:r>
          </a:p>
        </p:txBody>
      </p:sp>
      <p:sp>
        <p:nvSpPr>
          <p:cNvPr id="14" name="Afgeronde rechthoek 13"/>
          <p:cNvSpPr/>
          <p:nvPr/>
        </p:nvSpPr>
        <p:spPr>
          <a:xfrm>
            <a:off x="7457211" y="4577114"/>
            <a:ext cx="1862565" cy="838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NL" sz="1100" b="1" dirty="0">
                <a:solidFill>
                  <a:schemeClr val="tx1"/>
                </a:solidFill>
              </a:rPr>
              <a:t>Risico Management</a:t>
            </a:r>
          </a:p>
        </p:txBody>
      </p:sp>
      <p:sp>
        <p:nvSpPr>
          <p:cNvPr id="15" name="Afgeronde rechthoek 14"/>
          <p:cNvSpPr/>
          <p:nvPr/>
        </p:nvSpPr>
        <p:spPr>
          <a:xfrm>
            <a:off x="9413115" y="4577114"/>
            <a:ext cx="1760617" cy="838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NL" sz="1100" b="1" dirty="0">
                <a:solidFill>
                  <a:schemeClr val="tx1"/>
                </a:solidFill>
              </a:rPr>
              <a:t>Resource Management</a:t>
            </a:r>
          </a:p>
        </p:txBody>
      </p:sp>
      <p:sp>
        <p:nvSpPr>
          <p:cNvPr id="16" name="Afgeronde rechthoek 15"/>
          <p:cNvSpPr/>
          <p:nvPr/>
        </p:nvSpPr>
        <p:spPr>
          <a:xfrm>
            <a:off x="1990196" y="4571249"/>
            <a:ext cx="1769229" cy="838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NL" sz="1100" b="1" dirty="0">
                <a:solidFill>
                  <a:schemeClr val="tx1"/>
                </a:solidFill>
              </a:rPr>
              <a:t>Portfolio- en  </a:t>
            </a:r>
          </a:p>
          <a:p>
            <a:r>
              <a:rPr lang="nl-NL" sz="1100" b="1" dirty="0">
                <a:solidFill>
                  <a:schemeClr val="tx1"/>
                </a:solidFill>
              </a:rPr>
              <a:t>Projectbeheersing</a:t>
            </a:r>
          </a:p>
        </p:txBody>
      </p:sp>
      <p:sp>
        <p:nvSpPr>
          <p:cNvPr id="17" name="Afgeronde rechthoek 16"/>
          <p:cNvSpPr/>
          <p:nvPr/>
        </p:nvSpPr>
        <p:spPr>
          <a:xfrm>
            <a:off x="5624932" y="4588118"/>
            <a:ext cx="1738942" cy="838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NL" sz="1100" b="1" dirty="0">
                <a:solidFill>
                  <a:schemeClr val="tx1"/>
                </a:solidFill>
              </a:rPr>
              <a:t>Financieel</a:t>
            </a:r>
          </a:p>
          <a:p>
            <a:r>
              <a:rPr lang="nl-NL" sz="1100" b="1" dirty="0">
                <a:solidFill>
                  <a:schemeClr val="tx1"/>
                </a:solidFill>
              </a:rPr>
              <a:t>Management</a:t>
            </a:r>
          </a:p>
        </p:txBody>
      </p:sp>
      <p:sp>
        <p:nvSpPr>
          <p:cNvPr id="18" name="Afgeronde rechthoek 17"/>
          <p:cNvSpPr/>
          <p:nvPr/>
        </p:nvSpPr>
        <p:spPr>
          <a:xfrm>
            <a:off x="3855547" y="4571249"/>
            <a:ext cx="1673261" cy="8387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NL" sz="1100" b="1" dirty="0">
                <a:solidFill>
                  <a:schemeClr val="tx1"/>
                </a:solidFill>
              </a:rPr>
              <a:t>Baten </a:t>
            </a:r>
          </a:p>
          <a:p>
            <a:r>
              <a:rPr lang="nl-NL" sz="1100" b="1" dirty="0">
                <a:solidFill>
                  <a:schemeClr val="tx1"/>
                </a:solidFill>
              </a:rPr>
              <a:t>Management</a:t>
            </a:r>
          </a:p>
        </p:txBody>
      </p:sp>
      <p:sp>
        <p:nvSpPr>
          <p:cNvPr id="19" name="Afgeronde rechthoek 18"/>
          <p:cNvSpPr/>
          <p:nvPr/>
        </p:nvSpPr>
        <p:spPr>
          <a:xfrm>
            <a:off x="1990195" y="3456505"/>
            <a:ext cx="4550035" cy="8369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NL" sz="1100" b="1" dirty="0">
                <a:solidFill>
                  <a:schemeClr val="tx1"/>
                </a:solidFill>
              </a:rPr>
              <a:t>Project levenscyclus</a:t>
            </a:r>
          </a:p>
        </p:txBody>
      </p:sp>
      <p:sp>
        <p:nvSpPr>
          <p:cNvPr id="20" name="Afgeronde rechthoek 19"/>
          <p:cNvSpPr/>
          <p:nvPr/>
        </p:nvSpPr>
        <p:spPr>
          <a:xfrm>
            <a:off x="6623696" y="3456505"/>
            <a:ext cx="4555579" cy="8369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NL" sz="1100" b="1" dirty="0">
                <a:solidFill>
                  <a:schemeClr val="tx1"/>
                </a:solidFill>
              </a:rPr>
              <a:t>Portfolio- en Project informatie</a:t>
            </a:r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81" y="1356472"/>
            <a:ext cx="1354626" cy="392924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50" y="2315556"/>
            <a:ext cx="692188" cy="724805"/>
          </a:xfrm>
          <a:prstGeom prst="rect">
            <a:avLst/>
          </a:prstGeom>
        </p:spPr>
      </p:pic>
      <p:grpSp>
        <p:nvGrpSpPr>
          <p:cNvPr id="26" name="Groep 25"/>
          <p:cNvGrpSpPr/>
          <p:nvPr/>
        </p:nvGrpSpPr>
        <p:grpSpPr>
          <a:xfrm>
            <a:off x="4262439" y="1022666"/>
            <a:ext cx="2292932" cy="1007740"/>
            <a:chOff x="1990195" y="2144330"/>
            <a:chExt cx="2292932" cy="1007740"/>
          </a:xfrm>
        </p:grpSpPr>
        <p:sp>
          <p:nvSpPr>
            <p:cNvPr id="3" name="Afgeronde rechthoek 2"/>
            <p:cNvSpPr/>
            <p:nvPr/>
          </p:nvSpPr>
          <p:spPr>
            <a:xfrm>
              <a:off x="1990195" y="2202432"/>
              <a:ext cx="2292932" cy="83691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1100" b="1" dirty="0">
                  <a:solidFill>
                    <a:schemeClr val="tx1"/>
                  </a:solidFill>
                </a:rPr>
                <a:t>Organisatie</a:t>
              </a:r>
            </a:p>
          </p:txBody>
        </p:sp>
        <p:pic>
          <p:nvPicPr>
            <p:cNvPr id="25" name="Afbeelding 24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4810" y="2144330"/>
              <a:ext cx="1007740" cy="1007740"/>
            </a:xfrm>
            <a:prstGeom prst="rect">
              <a:avLst/>
            </a:prstGeom>
          </p:spPr>
        </p:pic>
      </p:grpSp>
      <p:pic>
        <p:nvPicPr>
          <p:cNvPr id="27" name="Afbeelding 2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53" y="1129014"/>
            <a:ext cx="881139" cy="881139"/>
          </a:xfrm>
          <a:prstGeom prst="rect">
            <a:avLst/>
          </a:prstGeom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562" y="1162340"/>
            <a:ext cx="1133930" cy="698252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356" y="1138899"/>
            <a:ext cx="771939" cy="755333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1261" y="2369469"/>
            <a:ext cx="719298" cy="567195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0262" y="2337858"/>
            <a:ext cx="1072976" cy="1072976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8440" y="2343699"/>
            <a:ext cx="670511" cy="618734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03" y="2353436"/>
            <a:ext cx="622765" cy="643426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07" y="2369469"/>
            <a:ext cx="609333" cy="610130"/>
          </a:xfrm>
          <a:prstGeom prst="rect">
            <a:avLst/>
          </a:prstGeom>
        </p:spPr>
      </p:pic>
      <p:grpSp>
        <p:nvGrpSpPr>
          <p:cNvPr id="35" name="Groep 34"/>
          <p:cNvGrpSpPr>
            <a:grpSpLocks noChangeAspect="1"/>
          </p:cNvGrpSpPr>
          <p:nvPr/>
        </p:nvGrpSpPr>
        <p:grpSpPr>
          <a:xfrm>
            <a:off x="2203501" y="3524958"/>
            <a:ext cx="4078689" cy="562123"/>
            <a:chOff x="685800" y="3026009"/>
            <a:chExt cx="8253413" cy="1137481"/>
          </a:xfrm>
        </p:grpSpPr>
        <p:sp>
          <p:nvSpPr>
            <p:cNvPr id="36" name="Trapezium 35"/>
            <p:cNvSpPr/>
            <p:nvPr/>
          </p:nvSpPr>
          <p:spPr>
            <a:xfrm rot="5400000">
              <a:off x="883822" y="2827987"/>
              <a:ext cx="1137481" cy="1533526"/>
            </a:xfrm>
            <a:prstGeom prst="trapezoid">
              <a:avLst>
                <a:gd name="adj" fmla="val 30067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7" name="Trapezium 36"/>
            <p:cNvSpPr/>
            <p:nvPr/>
          </p:nvSpPr>
          <p:spPr>
            <a:xfrm rot="5400000">
              <a:off x="3272311" y="2318863"/>
              <a:ext cx="444411" cy="2550384"/>
            </a:xfrm>
            <a:prstGeom prst="trapezoid">
              <a:avLst>
                <a:gd name="adj" fmla="val 10171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nl-NL" sz="800" dirty="0">
                <a:solidFill>
                  <a:schemeClr val="tx1"/>
                </a:solidFill>
              </a:endParaRPr>
            </a:p>
          </p:txBody>
        </p:sp>
        <p:sp>
          <p:nvSpPr>
            <p:cNvPr id="38" name="Trapezium 37"/>
            <p:cNvSpPr/>
            <p:nvPr/>
          </p:nvSpPr>
          <p:spPr>
            <a:xfrm rot="5400000">
              <a:off x="5872419" y="2316766"/>
              <a:ext cx="352428" cy="2557848"/>
            </a:xfrm>
            <a:prstGeom prst="trapezoid">
              <a:avLst>
                <a:gd name="adj" fmla="val 10171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nl-NL" sz="7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39" name="Trapezium 38"/>
            <p:cNvSpPr/>
            <p:nvPr/>
          </p:nvSpPr>
          <p:spPr>
            <a:xfrm rot="5400000">
              <a:off x="7995272" y="2794624"/>
              <a:ext cx="276225" cy="1611656"/>
            </a:xfrm>
            <a:prstGeom prst="trapezoid">
              <a:avLst>
                <a:gd name="adj" fmla="val 10171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nl-NL" sz="7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41" name="Stroomdiagram: Verbindingslijn 40"/>
            <p:cNvSpPr>
              <a:spLocks noChangeAspect="1"/>
            </p:cNvSpPr>
            <p:nvPr/>
          </p:nvSpPr>
          <p:spPr>
            <a:xfrm>
              <a:off x="853460" y="3207542"/>
              <a:ext cx="328613" cy="328613"/>
            </a:xfrm>
            <a:prstGeom prst="flowChartConnector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00"/>
            </a:p>
          </p:txBody>
        </p:sp>
        <p:sp>
          <p:nvSpPr>
            <p:cNvPr id="42" name="Stroomdiagram: Verbindingslijn 41"/>
            <p:cNvSpPr>
              <a:spLocks noChangeAspect="1"/>
            </p:cNvSpPr>
            <p:nvPr/>
          </p:nvSpPr>
          <p:spPr>
            <a:xfrm>
              <a:off x="1452561" y="3404738"/>
              <a:ext cx="401997" cy="401997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00"/>
            </a:p>
          </p:txBody>
        </p:sp>
        <p:sp>
          <p:nvSpPr>
            <p:cNvPr id="43" name="Stroomdiagram: Verbindingslijn 42"/>
            <p:cNvSpPr>
              <a:spLocks noChangeAspect="1"/>
            </p:cNvSpPr>
            <p:nvPr/>
          </p:nvSpPr>
          <p:spPr>
            <a:xfrm>
              <a:off x="1027290" y="3700467"/>
              <a:ext cx="181526" cy="181526"/>
            </a:xfrm>
            <a:prstGeom prst="flowChartConnector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00"/>
            </a:p>
          </p:txBody>
        </p:sp>
        <p:sp>
          <p:nvSpPr>
            <p:cNvPr id="44" name="Stroomdiagram: Verbindingslijn 43"/>
            <p:cNvSpPr>
              <a:spLocks noChangeAspect="1"/>
            </p:cNvSpPr>
            <p:nvPr/>
          </p:nvSpPr>
          <p:spPr>
            <a:xfrm>
              <a:off x="2159670" y="3518941"/>
              <a:ext cx="181526" cy="181526"/>
            </a:xfrm>
            <a:prstGeom prst="flowChartConnector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00"/>
            </a:p>
          </p:txBody>
        </p:sp>
        <p:sp>
          <p:nvSpPr>
            <p:cNvPr id="45" name="Stroomdiagram: Verbindingslijn 44"/>
            <p:cNvSpPr>
              <a:spLocks noChangeAspect="1"/>
            </p:cNvSpPr>
            <p:nvPr/>
          </p:nvSpPr>
          <p:spPr>
            <a:xfrm>
              <a:off x="3042718" y="3646888"/>
              <a:ext cx="181526" cy="181526"/>
            </a:xfrm>
            <a:prstGeom prst="flowChartConnector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00"/>
            </a:p>
          </p:txBody>
        </p:sp>
        <p:sp>
          <p:nvSpPr>
            <p:cNvPr id="46" name="Stroomdiagram: Verbindingslijn 45"/>
            <p:cNvSpPr>
              <a:spLocks noChangeAspect="1"/>
            </p:cNvSpPr>
            <p:nvPr/>
          </p:nvSpPr>
          <p:spPr>
            <a:xfrm>
              <a:off x="4466311" y="3447640"/>
              <a:ext cx="181526" cy="181526"/>
            </a:xfrm>
            <a:prstGeom prst="flowChartConnector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00"/>
            </a:p>
          </p:txBody>
        </p:sp>
        <p:sp>
          <p:nvSpPr>
            <p:cNvPr id="47" name="Stroomdiagram: Verbindingslijn 46"/>
            <p:cNvSpPr>
              <a:spLocks noChangeAspect="1"/>
            </p:cNvSpPr>
            <p:nvPr/>
          </p:nvSpPr>
          <p:spPr>
            <a:xfrm>
              <a:off x="5020928" y="3542172"/>
              <a:ext cx="222586" cy="222586"/>
            </a:xfrm>
            <a:prstGeom prst="flowChartConnector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00"/>
            </a:p>
          </p:txBody>
        </p:sp>
        <p:sp>
          <p:nvSpPr>
            <p:cNvPr id="48" name="Stroomdiagram: Verbindingslijn 47"/>
            <p:cNvSpPr>
              <a:spLocks noChangeAspect="1"/>
            </p:cNvSpPr>
            <p:nvPr/>
          </p:nvSpPr>
          <p:spPr>
            <a:xfrm>
              <a:off x="5846576" y="3460203"/>
              <a:ext cx="222586" cy="222586"/>
            </a:xfrm>
            <a:prstGeom prst="flowChartConnector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00"/>
            </a:p>
          </p:txBody>
        </p:sp>
        <p:sp>
          <p:nvSpPr>
            <p:cNvPr id="49" name="Stroomdiagram: Verbindingslijn 48"/>
            <p:cNvSpPr>
              <a:spLocks noChangeAspect="1"/>
            </p:cNvSpPr>
            <p:nvPr/>
          </p:nvSpPr>
          <p:spPr>
            <a:xfrm>
              <a:off x="6580680" y="3519262"/>
              <a:ext cx="222586" cy="222586"/>
            </a:xfrm>
            <a:prstGeom prst="flowChartConnector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00"/>
            </a:p>
          </p:txBody>
        </p:sp>
        <p:sp>
          <p:nvSpPr>
            <p:cNvPr id="50" name="Stroomdiagram: Verbindingslijn 49"/>
            <p:cNvSpPr>
              <a:spLocks noChangeAspect="1"/>
            </p:cNvSpPr>
            <p:nvPr/>
          </p:nvSpPr>
          <p:spPr>
            <a:xfrm>
              <a:off x="7541505" y="3518941"/>
              <a:ext cx="181526" cy="181526"/>
            </a:xfrm>
            <a:prstGeom prst="flowChartConnector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00"/>
            </a:p>
          </p:txBody>
        </p:sp>
        <p:sp>
          <p:nvSpPr>
            <p:cNvPr id="51" name="Stroomdiagram: Verbindingslijn 50"/>
            <p:cNvSpPr>
              <a:spLocks noChangeAspect="1"/>
            </p:cNvSpPr>
            <p:nvPr/>
          </p:nvSpPr>
          <p:spPr>
            <a:xfrm>
              <a:off x="8404424" y="3515811"/>
              <a:ext cx="181526" cy="181526"/>
            </a:xfrm>
            <a:prstGeom prst="flowChartConnector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900"/>
            </a:p>
          </p:txBody>
        </p:sp>
      </p:grpSp>
      <p:sp>
        <p:nvSpPr>
          <p:cNvPr id="54" name="Ovaal 53"/>
          <p:cNvSpPr/>
          <p:nvPr/>
        </p:nvSpPr>
        <p:spPr>
          <a:xfrm>
            <a:off x="6698779" y="3619032"/>
            <a:ext cx="4342847" cy="3732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0800" cmpd="dbl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00" dirty="0">
              <a:solidFill>
                <a:schemeClr val="tx1"/>
              </a:solidFill>
            </a:endParaRPr>
          </a:p>
        </p:txBody>
      </p:sp>
      <p:pic>
        <p:nvPicPr>
          <p:cNvPr id="55" name="Afbeelding 54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167" y="4644286"/>
            <a:ext cx="1236000" cy="437236"/>
          </a:xfrm>
          <a:prstGeom prst="rect">
            <a:avLst/>
          </a:prstGeom>
        </p:spPr>
      </p:pic>
      <p:pic>
        <p:nvPicPr>
          <p:cNvPr id="56" name="Afbeelding 55"/>
          <p:cNvPicPr>
            <a:picLocks noChangeAspect="1"/>
          </p:cNvPicPr>
          <p:nvPr/>
        </p:nvPicPr>
        <p:blipFill>
          <a:blip r:embed="rId1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34" y="4609006"/>
            <a:ext cx="724517" cy="724517"/>
          </a:xfrm>
          <a:prstGeom prst="rect">
            <a:avLst/>
          </a:prstGeom>
        </p:spPr>
      </p:pic>
      <p:pic>
        <p:nvPicPr>
          <p:cNvPr id="57" name="Afbeelding 56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13" y="4644286"/>
            <a:ext cx="739337" cy="741577"/>
          </a:xfrm>
          <a:prstGeom prst="rect">
            <a:avLst/>
          </a:prstGeom>
        </p:spPr>
      </p:pic>
      <p:pic>
        <p:nvPicPr>
          <p:cNvPr id="58" name="Afbeelding 57"/>
          <p:cNvPicPr>
            <a:picLocks noChangeAspect="1"/>
          </p:cNvPicPr>
          <p:nvPr/>
        </p:nvPicPr>
        <p:blipFill>
          <a:blip r:embed="rId1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81" y="4602685"/>
            <a:ext cx="937610" cy="625073"/>
          </a:xfrm>
          <a:prstGeom prst="rect">
            <a:avLst/>
          </a:prstGeom>
        </p:spPr>
      </p:pic>
      <p:pic>
        <p:nvPicPr>
          <p:cNvPr id="59" name="Afbeelding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903" y="4621920"/>
            <a:ext cx="748363" cy="532594"/>
          </a:xfrm>
          <a:prstGeom prst="rect">
            <a:avLst/>
          </a:prstGeom>
        </p:spPr>
      </p:pic>
      <p:sp>
        <p:nvSpPr>
          <p:cNvPr id="21" name="Tekstvak 20"/>
          <p:cNvSpPr txBox="1"/>
          <p:nvPr/>
        </p:nvSpPr>
        <p:spPr>
          <a:xfrm>
            <a:off x="2422544" y="5687846"/>
            <a:ext cx="8552469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NL" sz="2000" dirty="0"/>
              <a:t>Hogt Portfoliomanagement beschikt over een eigen kennisbank, </a:t>
            </a:r>
            <a:br>
              <a:rPr lang="nl-NL" sz="2000" dirty="0"/>
            </a:br>
            <a:r>
              <a:rPr lang="nl-NL" sz="2000" dirty="0"/>
              <a:t>met literatuur, artikelen, modellen, best-</a:t>
            </a:r>
            <a:r>
              <a:rPr lang="nl-NL" sz="2000" dirty="0" err="1"/>
              <a:t>practices</a:t>
            </a:r>
            <a:r>
              <a:rPr lang="nl-NL" sz="2000" dirty="0"/>
              <a:t>, voorbeelden, templates</a:t>
            </a:r>
            <a:br>
              <a:rPr lang="nl-NL" sz="2000" dirty="0"/>
            </a:br>
            <a:r>
              <a:rPr lang="nl-NL" sz="2000" dirty="0"/>
              <a:t>op het gebied van Project Portfolio Management en aanpalende kennisgebieden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295820" y="1022666"/>
            <a:ext cx="1324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/>
              <a:t>Overkoepelend</a:t>
            </a:r>
          </a:p>
        </p:txBody>
      </p:sp>
      <p:sp>
        <p:nvSpPr>
          <p:cNvPr id="60" name="Tekstvak 59"/>
          <p:cNvSpPr txBox="1"/>
          <p:nvPr/>
        </p:nvSpPr>
        <p:spPr>
          <a:xfrm>
            <a:off x="1916170" y="810979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/>
              <a:t>Portfoliomanagement Organisatie</a:t>
            </a:r>
          </a:p>
        </p:txBody>
      </p:sp>
      <p:sp>
        <p:nvSpPr>
          <p:cNvPr id="61" name="Tekstvak 60"/>
          <p:cNvSpPr txBox="1"/>
          <p:nvPr/>
        </p:nvSpPr>
        <p:spPr>
          <a:xfrm>
            <a:off x="1929110" y="1982113"/>
            <a:ext cx="2307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/>
              <a:t>Portfolio Definitie Processen</a:t>
            </a:r>
          </a:p>
        </p:txBody>
      </p:sp>
      <p:sp>
        <p:nvSpPr>
          <p:cNvPr id="62" name="Tekstvak 61"/>
          <p:cNvSpPr txBox="1"/>
          <p:nvPr/>
        </p:nvSpPr>
        <p:spPr>
          <a:xfrm>
            <a:off x="1929110" y="3187979"/>
            <a:ext cx="2758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/>
              <a:t>Portfoliostructuren en - Informatie</a:t>
            </a:r>
          </a:p>
        </p:txBody>
      </p:sp>
      <p:sp>
        <p:nvSpPr>
          <p:cNvPr id="63" name="Tekstvak 62"/>
          <p:cNvSpPr txBox="1"/>
          <p:nvPr/>
        </p:nvSpPr>
        <p:spPr>
          <a:xfrm>
            <a:off x="1916170" y="4293415"/>
            <a:ext cx="2449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/>
              <a:t>Portfolio Uitvoering Processen</a:t>
            </a:r>
          </a:p>
        </p:txBody>
      </p:sp>
      <p:sp>
        <p:nvSpPr>
          <p:cNvPr id="40" name="Tijdelijke aanduiding voor dianumm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157</a:t>
            </a:fld>
            <a:endParaRPr lang="nl-NL"/>
          </a:p>
        </p:txBody>
      </p:sp>
      <p:sp>
        <p:nvSpPr>
          <p:cNvPr id="52" name="Tijdelijke aanduiding voor voettekst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3853200863"/>
      </p:ext>
    </p:extLst>
  </p:cSld>
  <p:clrMapOvr>
    <a:masterClrMapping/>
  </p:clrMapOvr>
</p:sld>
</file>

<file path=ppt/slides/slide1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Hogt Portfoliomanagement</a:t>
            </a:r>
            <a:br>
              <a:rPr lang="nl-NL" dirty="0"/>
            </a:br>
            <a:r>
              <a:rPr lang="nl-NL" dirty="0"/>
              <a:t>Producten/ Diensten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541109330"/>
      </p:ext>
    </p:extLst>
  </p:cSld>
  <p:clrMapOvr>
    <a:masterClrMapping/>
  </p:clrMapOvr>
</p:sld>
</file>

<file path=ppt/slides/slide1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Rapportages en templates Rijnbrink met PPS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240484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ezelsoor 5">
            <a:extLst>
              <a:ext uri="{FF2B5EF4-FFF2-40B4-BE49-F238E27FC236}">
                <a16:creationId xmlns:a16="http://schemas.microsoft.com/office/drawing/2014/main" id="{15D424C0-9253-47AB-837B-00BED3117DC7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2A5D95-537A-49B2-B33E-FD31689B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PPM Methoden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BA0CBD3-42DC-4077-BE07-07EBA7B62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D1F082-0B99-44C9-B14E-AE05FC017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169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63B1B460-410D-42D2-95AA-774CAE6366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13044856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F4A35149-AF7D-42EB-852C-A14E5AC2A89E}">
                    <psuz:zmPr id="{F863F6D4-893D-48B1-B752-B113BE06D149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9A534F0-79FD-4F30-A979-9DF69567C546}">
                    <psuz:zmPr id="{C8408FCA-83DA-41E6-806D-EF1DBF718B83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6A73445-C651-418D-90FA-57786CA885C3}">
                    <psuz:zmPr id="{A5E05B33-71CB-42FB-A4E3-36322F1E3857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953441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B0C8106-A089-402B-8464-9D53CBC5195B}">
                    <psuz:zmPr id="{1F2C2BEE-5391-45CF-9D85-0480B888EEE4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601B607-CE53-4C49-8F7F-F96228BDB9F3}">
                    <psuz:zmPr id="{D5C76492-45F3-4612-9602-38C52E715E0C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63B1B460-410D-42D2-95AA-774CAE63665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5679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Afbeelding 8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18660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Afbeelding 9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91641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Afbeelding 10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45679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Afbeelding 11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8660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10215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Producten en diensten </a:t>
            </a:r>
            <a:br>
              <a:rPr lang="nl-NL" dirty="0"/>
            </a:br>
            <a:r>
              <a:rPr lang="nl-NL" dirty="0"/>
              <a:t>Hogt Portfoliomanagement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GB" b="1" dirty="0" err="1"/>
              <a:t>Oriëntatieworkshop</a:t>
            </a:r>
            <a:r>
              <a:rPr lang="en-GB" dirty="0"/>
              <a:t> op </a:t>
            </a:r>
            <a:r>
              <a:rPr lang="en-GB" dirty="0" err="1"/>
              <a:t>doel</a:t>
            </a:r>
            <a:r>
              <a:rPr lang="en-GB" dirty="0"/>
              <a:t>, </a:t>
            </a:r>
            <a:r>
              <a:rPr lang="en-GB" dirty="0" err="1"/>
              <a:t>inhoud</a:t>
            </a:r>
            <a:r>
              <a:rPr lang="en-GB" dirty="0"/>
              <a:t> en nut/ </a:t>
            </a:r>
            <a:r>
              <a:rPr lang="en-GB" dirty="0" err="1"/>
              <a:t>noodzaak</a:t>
            </a:r>
            <a:r>
              <a:rPr lang="en-GB" dirty="0"/>
              <a:t> van </a:t>
            </a:r>
            <a:r>
              <a:rPr lang="en-GB" dirty="0" err="1"/>
              <a:t>portfoliomanagement</a:t>
            </a:r>
            <a:endParaRPr lang="en-GB" dirty="0"/>
          </a:p>
          <a:p>
            <a:pPr lvl="0"/>
            <a:r>
              <a:rPr lang="en-GB" b="1" dirty="0" err="1"/>
              <a:t>Verdiepingsworkshop</a:t>
            </a:r>
            <a:r>
              <a:rPr lang="en-GB" dirty="0"/>
              <a:t> om </a:t>
            </a:r>
            <a:r>
              <a:rPr lang="en-GB" dirty="0" err="1"/>
              <a:t>knelpunten</a:t>
            </a:r>
            <a:r>
              <a:rPr lang="en-GB" dirty="0"/>
              <a:t> </a:t>
            </a:r>
            <a:r>
              <a:rPr lang="en-GB" dirty="0" err="1"/>
              <a:t>nader</a:t>
            </a:r>
            <a:r>
              <a:rPr lang="en-GB" dirty="0"/>
              <a:t> te </a:t>
            </a:r>
            <a:r>
              <a:rPr lang="en-GB" dirty="0" err="1"/>
              <a:t>analyseren</a:t>
            </a:r>
            <a:r>
              <a:rPr lang="en-GB" dirty="0"/>
              <a:t> en te </a:t>
            </a:r>
            <a:r>
              <a:rPr lang="en-GB" dirty="0" err="1"/>
              <a:t>komen</a:t>
            </a:r>
            <a:r>
              <a:rPr lang="en-GB" dirty="0"/>
              <a:t> tot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actieplan</a:t>
            </a:r>
            <a:r>
              <a:rPr lang="en-GB" dirty="0"/>
              <a:t> ter </a:t>
            </a:r>
            <a:r>
              <a:rPr lang="en-GB" dirty="0" err="1"/>
              <a:t>verbetering</a:t>
            </a:r>
            <a:r>
              <a:rPr lang="en-GB" dirty="0"/>
              <a:t> </a:t>
            </a:r>
            <a:endParaRPr lang="nl-NL" dirty="0"/>
          </a:p>
          <a:p>
            <a:pPr lvl="0"/>
            <a:r>
              <a:rPr lang="en-GB" b="1" dirty="0" err="1"/>
              <a:t>Inventarisatie</a:t>
            </a:r>
            <a:r>
              <a:rPr lang="en-GB" dirty="0"/>
              <a:t> van </a:t>
            </a:r>
            <a:r>
              <a:rPr lang="en-GB" dirty="0" err="1"/>
              <a:t>bestaand</a:t>
            </a:r>
            <a:r>
              <a:rPr lang="en-GB" dirty="0"/>
              <a:t> en </a:t>
            </a:r>
            <a:r>
              <a:rPr lang="en-GB" dirty="0" err="1"/>
              <a:t>toekomstig</a:t>
            </a:r>
            <a:r>
              <a:rPr lang="en-GB" dirty="0"/>
              <a:t> </a:t>
            </a:r>
            <a:r>
              <a:rPr lang="en-GB" dirty="0" err="1"/>
              <a:t>projectportfolio</a:t>
            </a:r>
            <a:r>
              <a:rPr lang="en-GB" dirty="0"/>
              <a:t> en advies over </a:t>
            </a:r>
            <a:r>
              <a:rPr lang="en-GB" dirty="0" err="1"/>
              <a:t>creatieve</a:t>
            </a:r>
            <a:r>
              <a:rPr lang="en-GB" dirty="0"/>
              <a:t> </a:t>
            </a:r>
            <a:r>
              <a:rPr lang="en-GB" dirty="0" err="1"/>
              <a:t>wijze</a:t>
            </a:r>
            <a:r>
              <a:rPr lang="en-GB" dirty="0"/>
              <a:t> van </a:t>
            </a:r>
            <a:r>
              <a:rPr lang="en-GB" dirty="0" err="1"/>
              <a:t>presenteren</a:t>
            </a:r>
            <a:r>
              <a:rPr lang="en-GB" dirty="0"/>
              <a:t>/</a:t>
            </a:r>
            <a:r>
              <a:rPr lang="en-GB" dirty="0" err="1"/>
              <a:t>communiceren</a:t>
            </a:r>
            <a:r>
              <a:rPr lang="en-GB" dirty="0"/>
              <a:t> </a:t>
            </a:r>
            <a:r>
              <a:rPr lang="en-GB" dirty="0" err="1"/>
              <a:t>naar</a:t>
            </a:r>
            <a:r>
              <a:rPr lang="en-GB" dirty="0"/>
              <a:t> de </a:t>
            </a:r>
            <a:r>
              <a:rPr lang="en-GB" dirty="0" err="1"/>
              <a:t>eigen</a:t>
            </a:r>
            <a:r>
              <a:rPr lang="en-GB" dirty="0"/>
              <a:t> organisatie</a:t>
            </a:r>
            <a:endParaRPr lang="nl-NL" dirty="0"/>
          </a:p>
          <a:p>
            <a:pPr lvl="0"/>
            <a:r>
              <a:rPr lang="en-GB" b="1" dirty="0"/>
              <a:t>Analyse / Scan van </a:t>
            </a:r>
            <a:r>
              <a:rPr lang="en-GB" b="1" dirty="0" err="1"/>
              <a:t>huidige</a:t>
            </a:r>
            <a:r>
              <a:rPr lang="en-GB" b="1" dirty="0"/>
              <a:t> </a:t>
            </a:r>
            <a:r>
              <a:rPr lang="en-GB" b="1" dirty="0" err="1"/>
              <a:t>situatie</a:t>
            </a:r>
            <a:r>
              <a:rPr lang="en-GB" b="1" dirty="0"/>
              <a:t> </a:t>
            </a:r>
            <a:r>
              <a:rPr lang="en-GB" dirty="0"/>
              <a:t>op het </a:t>
            </a:r>
            <a:r>
              <a:rPr lang="en-GB" dirty="0" err="1"/>
              <a:t>gebied</a:t>
            </a:r>
            <a:r>
              <a:rPr lang="en-GB" dirty="0"/>
              <a:t> van </a:t>
            </a:r>
            <a:r>
              <a:rPr lang="en-GB" dirty="0" err="1"/>
              <a:t>portfoliomanagement</a:t>
            </a:r>
            <a:r>
              <a:rPr lang="en-GB" dirty="0"/>
              <a:t> en advies over </a:t>
            </a:r>
            <a:r>
              <a:rPr lang="en-GB" dirty="0" err="1"/>
              <a:t>vervolg</a:t>
            </a:r>
            <a:r>
              <a:rPr lang="en-GB" dirty="0"/>
              <a:t>-/ </a:t>
            </a:r>
            <a:r>
              <a:rPr lang="en-GB" dirty="0" err="1"/>
              <a:t>verbeterstappen</a:t>
            </a:r>
            <a:endParaRPr lang="nl-NL" dirty="0"/>
          </a:p>
          <a:p>
            <a:pPr lvl="0"/>
            <a:r>
              <a:rPr lang="en-GB" b="1" dirty="0" err="1"/>
              <a:t>Ontwerp</a:t>
            </a:r>
            <a:r>
              <a:rPr lang="en-GB" b="1" dirty="0"/>
              <a:t>/ </a:t>
            </a:r>
            <a:r>
              <a:rPr lang="en-GB" b="1" dirty="0" err="1"/>
              <a:t>verbetering</a:t>
            </a:r>
            <a:r>
              <a:rPr lang="en-GB" b="1" dirty="0"/>
              <a:t>/ </a:t>
            </a:r>
            <a:r>
              <a:rPr lang="en-GB" b="1" dirty="0" err="1"/>
              <a:t>inrichting</a:t>
            </a:r>
            <a:r>
              <a:rPr lang="en-GB" b="1" dirty="0"/>
              <a:t> van </a:t>
            </a:r>
            <a:r>
              <a:rPr lang="en-GB" b="1" dirty="0" err="1"/>
              <a:t>portfoliomanagement</a:t>
            </a:r>
            <a:r>
              <a:rPr lang="en-GB" b="1" dirty="0"/>
              <a:t> </a:t>
            </a:r>
            <a:r>
              <a:rPr lang="en-GB" b="1" dirty="0" err="1"/>
              <a:t>processen</a:t>
            </a:r>
            <a:r>
              <a:rPr lang="en-GB" b="1" dirty="0"/>
              <a:t> </a:t>
            </a:r>
            <a:r>
              <a:rPr lang="en-GB" dirty="0"/>
              <a:t>en organisatie</a:t>
            </a:r>
            <a:endParaRPr lang="nl-NL" dirty="0"/>
          </a:p>
          <a:p>
            <a:pPr lvl="0"/>
            <a:r>
              <a:rPr lang="en-GB" b="1" dirty="0" err="1"/>
              <a:t>Projectmanagement</a:t>
            </a:r>
            <a:r>
              <a:rPr lang="en-GB" b="1" dirty="0"/>
              <a:t> &amp; </a:t>
            </a:r>
            <a:r>
              <a:rPr lang="en-GB" b="1" dirty="0" err="1"/>
              <a:t>Projectadvies</a:t>
            </a:r>
            <a:r>
              <a:rPr lang="en-GB" b="1" dirty="0"/>
              <a:t> </a:t>
            </a:r>
            <a:r>
              <a:rPr lang="en-GB" dirty="0" err="1"/>
              <a:t>bij</a:t>
            </a:r>
            <a:r>
              <a:rPr lang="en-GB" dirty="0"/>
              <a:t> </a:t>
            </a:r>
            <a:r>
              <a:rPr lang="en-GB" dirty="0" err="1"/>
              <a:t>implementatie</a:t>
            </a:r>
            <a:r>
              <a:rPr lang="en-GB" dirty="0"/>
              <a:t> van </a:t>
            </a:r>
            <a:r>
              <a:rPr lang="en-GB" dirty="0" err="1"/>
              <a:t>portfoliomanagement</a:t>
            </a:r>
            <a:r>
              <a:rPr lang="en-GB" dirty="0"/>
              <a:t> </a:t>
            </a:r>
            <a:r>
              <a:rPr lang="en-GB" dirty="0" err="1"/>
              <a:t>processen</a:t>
            </a:r>
            <a:r>
              <a:rPr lang="en-GB" dirty="0"/>
              <a:t> en tooling</a:t>
            </a:r>
            <a:endParaRPr lang="nl-NL" dirty="0"/>
          </a:p>
          <a:p>
            <a:pPr lvl="0"/>
            <a:r>
              <a:rPr lang="en-GB" b="1" dirty="0"/>
              <a:t>Coaching</a:t>
            </a:r>
            <a:r>
              <a:rPr lang="en-GB" dirty="0"/>
              <a:t> van </a:t>
            </a:r>
            <a:r>
              <a:rPr lang="en-GB" dirty="0" err="1"/>
              <a:t>portfoliomanager</a:t>
            </a:r>
            <a:r>
              <a:rPr lang="en-GB" dirty="0"/>
              <a:t> of portfolio-officer of </a:t>
            </a:r>
            <a:r>
              <a:rPr lang="en-GB" dirty="0" err="1"/>
              <a:t>invulling</a:t>
            </a:r>
            <a:r>
              <a:rPr lang="en-GB" dirty="0"/>
              <a:t> op interim basis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261954468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Methoden </a:t>
            </a:r>
            <a:r>
              <a:rPr lang="nl-NL" dirty="0" err="1"/>
              <a:t>incl</a:t>
            </a:r>
            <a:r>
              <a:rPr lang="nl-NL" dirty="0"/>
              <a:t> </a:t>
            </a:r>
            <a:r>
              <a:rPr lang="nl-NL" dirty="0" err="1"/>
              <a:t>MoP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170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Diazoom 6">
                <a:extLst>
                  <a:ext uri="{FF2B5EF4-FFF2-40B4-BE49-F238E27FC236}">
                    <a16:creationId xmlns:a16="http://schemas.microsoft.com/office/drawing/2014/main" id="{6D5DF577-0E86-412B-A598-91FB69E4B9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68516180"/>
                  </p:ext>
                </p:extLst>
              </p:nvPr>
            </p:nvGraphicFramePr>
            <p:xfrm>
              <a:off x="1523999" y="5016207"/>
              <a:ext cx="2115845" cy="1190163"/>
            </p:xfrm>
            <a:graphic>
              <a:graphicData uri="http://schemas.microsoft.com/office/powerpoint/2016/slidezoom">
                <pslz:sldZm>
                  <pslz:sldZmObj sldId="592" cId="1833956812">
                    <pslz:zmPr id="{129EEF38-1D34-4F64-BB15-F31F0E4A924C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5845" cy="119016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Diazoom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D5DF577-0E86-412B-A598-91FB69E4B9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3999" y="5016207"/>
                <a:ext cx="2115845" cy="119016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526633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Gebruikte methoden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APMG</a:t>
            </a:r>
          </a:p>
          <a:p>
            <a:pPr lvl="1"/>
            <a:r>
              <a:rPr lang="nl-NL" dirty="0" err="1"/>
              <a:t>MoP</a:t>
            </a:r>
            <a:r>
              <a:rPr lang="nl-NL" dirty="0"/>
              <a:t>/ Management of </a:t>
            </a:r>
            <a:r>
              <a:rPr lang="nl-NL" dirty="0" err="1"/>
              <a:t>Portfolios</a:t>
            </a:r>
            <a:endParaRPr lang="nl-NL" dirty="0"/>
          </a:p>
          <a:p>
            <a:pPr lvl="1"/>
            <a:r>
              <a:rPr lang="nl-NL" dirty="0"/>
              <a:t>P3O (portfolio-, programma-, project-ondersteuning)</a:t>
            </a:r>
          </a:p>
          <a:p>
            <a:pPr lvl="1"/>
            <a:r>
              <a:rPr lang="nl-NL" dirty="0"/>
              <a:t>P3M3 (volwassenheidsanalyse)</a:t>
            </a:r>
          </a:p>
          <a:p>
            <a:r>
              <a:rPr lang="nl-NL" dirty="0"/>
              <a:t>PMI</a:t>
            </a:r>
          </a:p>
          <a:p>
            <a:pPr lvl="1"/>
            <a:r>
              <a:rPr lang="nl-NL" dirty="0"/>
              <a:t>PMI – standard </a:t>
            </a:r>
            <a:r>
              <a:rPr lang="nl-NL" dirty="0" err="1"/>
              <a:t>for</a:t>
            </a:r>
            <a:r>
              <a:rPr lang="nl-NL" dirty="0"/>
              <a:t> PFM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172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183395681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089AFA-4D07-4766-AC5F-B3BDB7B038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MoP Methode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D027F96-BBF8-459C-8E57-F99C72F911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Model, Governance en Best-practices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5D75727-07E2-4478-AE59-467EB209E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3CF8003-1F9A-406B-ACF4-264529213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173</a:t>
            </a:fld>
            <a:endParaRPr lang="nl-NL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Diazoom 6">
                <a:extLst>
                  <a:ext uri="{FF2B5EF4-FFF2-40B4-BE49-F238E27FC236}">
                    <a16:creationId xmlns:a16="http://schemas.microsoft.com/office/drawing/2014/main" id="{968DC646-4592-4E36-B187-62FCF7984C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29809608"/>
                  </p:ext>
                </p:extLst>
              </p:nvPr>
            </p:nvGraphicFramePr>
            <p:xfrm>
              <a:off x="1524000" y="4998452"/>
              <a:ext cx="2142478" cy="1205143"/>
            </p:xfrm>
            <a:graphic>
              <a:graphicData uri="http://schemas.microsoft.com/office/powerpoint/2016/slidezoom">
                <pslz:sldZm>
                  <pslz:sldZmObj sldId="1033" cId="3400948276">
                    <pslz:zmPr id="{0E733276-AAB9-4571-B5DE-2659F215037B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42478" cy="120514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Diazoom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68DC646-4592-4E36-B187-62FCF7984C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00" y="4998452"/>
                <a:ext cx="2142478" cy="120514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Diazoom 10">
                <a:extLst>
                  <a:ext uri="{FF2B5EF4-FFF2-40B4-BE49-F238E27FC236}">
                    <a16:creationId xmlns:a16="http://schemas.microsoft.com/office/drawing/2014/main" id="{8072696B-29BB-4D54-BE8B-4285BB379DD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4848064"/>
                  </p:ext>
                </p:extLst>
              </p:nvPr>
            </p:nvGraphicFramePr>
            <p:xfrm>
              <a:off x="3818158" y="4998452"/>
              <a:ext cx="2142478" cy="1205144"/>
            </p:xfrm>
            <a:graphic>
              <a:graphicData uri="http://schemas.microsoft.com/office/powerpoint/2016/slidezoom">
                <pslz:sldZm>
                  <pslz:sldZmObj sldId="644" cId="3646576727">
                    <pslz:zmPr id="{1130EA90-88CD-4048-8887-7140EC3CA065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42478" cy="12051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Diazoom 10">
                <a:extLst>
                  <a:ext uri="{FF2B5EF4-FFF2-40B4-BE49-F238E27FC236}">
                    <a16:creationId xmlns:a16="http://schemas.microsoft.com/office/drawing/2014/main" id="{8072696B-29BB-4D54-BE8B-4285BB379D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18158" y="4998452"/>
                <a:ext cx="2142478" cy="12051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Diazoom 7">
                <a:extLst>
                  <a:ext uri="{FF2B5EF4-FFF2-40B4-BE49-F238E27FC236}">
                    <a16:creationId xmlns:a16="http://schemas.microsoft.com/office/drawing/2014/main" id="{876B49DA-AF26-4475-93D4-D7A32F54DD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7732471"/>
                  </p:ext>
                </p:extLst>
              </p:nvPr>
            </p:nvGraphicFramePr>
            <p:xfrm>
              <a:off x="6096000" y="4998451"/>
              <a:ext cx="2142476" cy="1205143"/>
            </p:xfrm>
            <a:graphic>
              <a:graphicData uri="http://schemas.microsoft.com/office/powerpoint/2016/slidezoom">
                <pslz:sldZm>
                  <pslz:sldZmObj sldId="1137" cId="563792960">
                    <pslz:zmPr id="{20BAC569-AE6D-47B9-AF4B-E67D6C7BB1A9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42476" cy="120514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Diazoom 7">
                <a:extLst>
                  <a:ext uri="{FF2B5EF4-FFF2-40B4-BE49-F238E27FC236}">
                    <a16:creationId xmlns:a16="http://schemas.microsoft.com/office/drawing/2014/main" id="{876B49DA-AF26-4475-93D4-D7A32F54DD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6000" y="4998451"/>
                <a:ext cx="2142476" cy="120514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Diazoom 11">
                <a:extLst>
                  <a:ext uri="{FF2B5EF4-FFF2-40B4-BE49-F238E27FC236}">
                    <a16:creationId xmlns:a16="http://schemas.microsoft.com/office/drawing/2014/main" id="{D7C194B8-A9EB-4E16-948B-00A45A2866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54493273"/>
                  </p:ext>
                </p:extLst>
              </p:nvPr>
            </p:nvGraphicFramePr>
            <p:xfrm>
              <a:off x="8373840" y="5006975"/>
              <a:ext cx="2142476" cy="1205143"/>
            </p:xfrm>
            <a:graphic>
              <a:graphicData uri="http://schemas.microsoft.com/office/powerpoint/2016/slidezoom">
                <pslz:sldZm>
                  <pslz:sldZmObj sldId="1138" cId="4019789783">
                    <pslz:zmPr id="{9F038E41-F8A6-43B0-8E1C-9A03AA8BFE38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42476" cy="120514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Diazoom 11">
                <a:extLst>
                  <a:ext uri="{FF2B5EF4-FFF2-40B4-BE49-F238E27FC236}">
                    <a16:creationId xmlns:a16="http://schemas.microsoft.com/office/drawing/2014/main" id="{D7C194B8-A9EB-4E16-948B-00A45A2866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73840" y="5006975"/>
                <a:ext cx="2142476" cy="120514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4967936"/>
      </p:ext>
    </p:extLst>
  </p:cSld>
  <p:clrMapOvr>
    <a:masterClrMapping/>
  </p:clrMapOvr>
</p:sld>
</file>

<file path=ppt/slides/slide1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Beheer en ontwikkeling PPS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241826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F567E-FA2D-476C-B443-F2EC24D6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MoP Model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A8C6408-0E1E-4215-B038-6890DD819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F1C982-06ED-4560-8A15-F1EA22380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174</a:t>
            </a:fld>
            <a:endParaRPr lang="nl-NL"/>
          </a:p>
        </p:txBody>
      </p:sp>
      <p:pic>
        <p:nvPicPr>
          <p:cNvPr id="5" name="Afbeelding 2">
            <a:extLst>
              <a:ext uri="{FF2B5EF4-FFF2-40B4-BE49-F238E27FC236}">
                <a16:creationId xmlns:a16="http://schemas.microsoft.com/office/drawing/2014/main" id="{3B9C5997-5710-4E3A-BDA4-E1908A5F1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1493838"/>
            <a:ext cx="76390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948276"/>
      </p:ext>
    </p:extLst>
  </p:cSld>
  <p:clrMapOvr>
    <a:masterClrMapping/>
  </p:clrMapOvr>
</p:sld>
</file>

<file path=ppt/slides/slide1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Opzet technische documentatie bij PPS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784883"/>
      </p:ext>
    </p:extLst>
  </p:cSld>
  <p:clrMapOvr>
    <a:masterClrMapping/>
  </p:clrMapOvr>
</p:sld>
</file>

<file path=ppt/slides/slide1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Stappenplan </a:t>
            </a:r>
            <a:br>
              <a:rPr lang="nl-NL" dirty="0"/>
            </a:br>
            <a:r>
              <a:rPr lang="nl-NL" dirty="0"/>
              <a:t>Opbouwen PPS Rijnbrink vanuit basis PPS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PPS = Project Portfolio Sheet</a:t>
            </a:r>
          </a:p>
        </p:txBody>
      </p:sp>
    </p:spTree>
    <p:extLst>
      <p:ext uri="{BB962C8B-B14F-4D97-AF65-F5344CB8AC3E}">
        <p14:creationId xmlns:p14="http://schemas.microsoft.com/office/powerpoint/2010/main" val="3339309867"/>
      </p:ext>
    </p:extLst>
  </p:cSld>
  <p:clrMapOvr>
    <a:masterClrMapping/>
  </p:clrMapOvr>
</p:sld>
</file>

<file path=ppt/slides/slide1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548E7-DF60-48CC-BC37-4ABC45F9F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SAFe</a:t>
            </a:r>
            <a:r>
              <a:rPr lang="nl-NL" dirty="0"/>
              <a:t> Portfoliolevel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E463B13-AF00-4003-937B-843A5B48A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2310D7-AC5D-467D-93D5-8B6C6B1E7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181</a:t>
            </a:fld>
            <a:endParaRPr lang="nl-NL"/>
          </a:p>
        </p:txBody>
      </p:sp>
      <p:pic>
        <p:nvPicPr>
          <p:cNvPr id="2050" name="Picture 2" descr="Solution Vision &#10;PMfoIio dmap &#10;n ban &#10;Continu Expl oration ">
            <a:extLst>
              <a:ext uri="{FF2B5EF4-FFF2-40B4-BE49-F238E27FC236}">
                <a16:creationId xmlns:a16="http://schemas.microsoft.com/office/drawing/2014/main" id="{182F9C64-E879-43D0-AF88-39B825195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0688"/>
            <a:ext cx="6333423" cy="350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78751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6344E-22DB-4502-90D7-12B67205F6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P3O Methode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5CAE304-A13D-47CE-9DB3-003A44C26A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1112F6F-A851-49B6-8483-DC3E625ED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A3432A7-0A2A-42E2-9AB0-C8008C38D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184</a:t>
            </a:fld>
            <a:endParaRPr lang="nl-NL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Diazoom 6">
                <a:extLst>
                  <a:ext uri="{FF2B5EF4-FFF2-40B4-BE49-F238E27FC236}">
                    <a16:creationId xmlns:a16="http://schemas.microsoft.com/office/drawing/2014/main" id="{331E8A79-2C8C-445B-A168-CAB5FAC7D0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0187518"/>
                  </p:ext>
                </p:extLst>
              </p:nvPr>
            </p:nvGraphicFramePr>
            <p:xfrm>
              <a:off x="1524000" y="5028769"/>
              <a:ext cx="2107734" cy="1185600"/>
            </p:xfrm>
            <a:graphic>
              <a:graphicData uri="http://schemas.microsoft.com/office/powerpoint/2016/slidezoom">
                <pslz:sldZm>
                  <pslz:sldZmObj sldId="1039" cId="1724490545">
                    <pslz:zmPr id="{312DEC52-77AA-4EAB-A1F1-76BB946596C4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07734" cy="11856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Diazoom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31E8A79-2C8C-445B-A168-CAB5FAC7D0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00" y="5028769"/>
                <a:ext cx="2107734" cy="11856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3872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898B7-2FBF-4A9B-B7F3-07CE81260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Overzicht enkele schema’s P3O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C29B33B-95C0-495A-AFEF-D21BCEA87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012B34C-0B28-4948-ACD0-73F171FD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185</a:t>
            </a:fld>
            <a:endParaRPr lang="nl-NL"/>
          </a:p>
        </p:txBody>
      </p:sp>
      <p:pic>
        <p:nvPicPr>
          <p:cNvPr id="6" name="Afbeelding 5" descr="Afbeelding met schermafbeelding&#10;&#10;Beschrijving is gegenereerd met hoge betrouwbaarheid">
            <a:extLst>
              <a:ext uri="{FF2B5EF4-FFF2-40B4-BE49-F238E27FC236}">
                <a16:creationId xmlns:a16="http://schemas.microsoft.com/office/drawing/2014/main" id="{9C641F91-4C97-401F-83CF-45101EDC5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39" y="1325563"/>
            <a:ext cx="3184589" cy="2798887"/>
          </a:xfrm>
          <a:prstGeom prst="rect">
            <a:avLst/>
          </a:prstGeom>
        </p:spPr>
      </p:pic>
      <p:pic>
        <p:nvPicPr>
          <p:cNvPr id="8" name="Afbeelding 7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C7534D9F-8577-4F0C-96A8-30E190C39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92" y="1478915"/>
            <a:ext cx="5538216" cy="5013960"/>
          </a:xfrm>
          <a:prstGeom prst="rect">
            <a:avLst/>
          </a:prstGeom>
        </p:spPr>
      </p:pic>
      <p:pic>
        <p:nvPicPr>
          <p:cNvPr id="10" name="Afbeelding 9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646B5FA0-728C-4A29-8286-919B7D8260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4" y="4040155"/>
            <a:ext cx="6264044" cy="279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9054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6A44F-5347-47AA-A199-52406F50B7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Relatie met Agile methodieken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A25A82-2EA2-4F20-AE97-B57978FB1D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03D37E1-340F-4227-84E6-852877ABD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8B76B2-1D15-47DA-A374-802BD10C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186</a:t>
            </a:fld>
            <a:endParaRPr lang="nl-NL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Diazoom 6">
                <a:extLst>
                  <a:ext uri="{FF2B5EF4-FFF2-40B4-BE49-F238E27FC236}">
                    <a16:creationId xmlns:a16="http://schemas.microsoft.com/office/drawing/2014/main" id="{9741C9AF-98EB-495A-89C4-205DD691CFD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53692184"/>
                  </p:ext>
                </p:extLst>
              </p:nvPr>
            </p:nvGraphicFramePr>
            <p:xfrm>
              <a:off x="1524000" y="4995309"/>
              <a:ext cx="2133600" cy="1200151"/>
            </p:xfrm>
            <a:graphic>
              <a:graphicData uri="http://schemas.microsoft.com/office/powerpoint/2016/slidezoom">
                <pslz:sldZm>
                  <pslz:sldZmObj sldId="1017" cId="3006724062">
                    <pslz:zmPr id="{E6997427-E3A2-4730-9FD6-60D39CB3EE93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3600" cy="12001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Diazoom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741C9AF-98EB-495A-89C4-205DD691CF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00" y="4995309"/>
                <a:ext cx="2133600" cy="12001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Diazoom 8">
                <a:extLst>
                  <a:ext uri="{FF2B5EF4-FFF2-40B4-BE49-F238E27FC236}">
                    <a16:creationId xmlns:a16="http://schemas.microsoft.com/office/drawing/2014/main" id="{3A6ADD80-1AEC-47F4-A5C5-0176546593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51709095"/>
                  </p:ext>
                </p:extLst>
              </p:nvPr>
            </p:nvGraphicFramePr>
            <p:xfrm>
              <a:off x="3803889" y="4995309"/>
              <a:ext cx="2133600" cy="1200150"/>
            </p:xfrm>
            <a:graphic>
              <a:graphicData uri="http://schemas.microsoft.com/office/powerpoint/2016/slidezoom">
                <pslz:sldZm>
                  <pslz:sldZmObj sldId="987" cId="767214226">
                    <pslz:zmPr id="{CB072189-361A-407D-990F-1095DAB97F32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3600" cy="12001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Diazoom 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A6ADD80-1AEC-47F4-A5C5-0176546593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03889" y="4995309"/>
                <a:ext cx="2133600" cy="12001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Diazoom 10">
                <a:extLst>
                  <a:ext uri="{FF2B5EF4-FFF2-40B4-BE49-F238E27FC236}">
                    <a16:creationId xmlns:a16="http://schemas.microsoft.com/office/drawing/2014/main" id="{79B822C2-CC28-4751-891C-E644E822C0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94068255"/>
                  </p:ext>
                </p:extLst>
              </p:nvPr>
            </p:nvGraphicFramePr>
            <p:xfrm>
              <a:off x="6096000" y="4995309"/>
              <a:ext cx="2133600" cy="1200150"/>
            </p:xfrm>
            <a:graphic>
              <a:graphicData uri="http://schemas.microsoft.com/office/powerpoint/2016/slidezoom">
                <pslz:sldZm>
                  <pslz:sldZmObj sldId="988" cId="1515787513">
                    <pslz:zmPr id="{AB6BB86D-0A64-41D1-A7C4-347E7486EC1E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3600" cy="12001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Diazoom 1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9B822C2-CC28-4751-891C-E644E822C0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96000" y="4995309"/>
                <a:ext cx="2133600" cy="12001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07786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492C37-85D8-432C-923F-BEFA2E826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Vele ‘agile’ raamwerken beschikbaar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05F522E-5515-4DD0-9EB3-63C1674C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9F8F6E5-2746-435E-9886-FDC4306CA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187</a:t>
            </a:fld>
            <a:endParaRPr lang="nl-NL"/>
          </a:p>
        </p:txBody>
      </p:sp>
      <p:pic>
        <p:nvPicPr>
          <p:cNvPr id="6" name="Afbeelding 5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F0735660-EA97-4305-A493-322B682B8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82" y="1384684"/>
            <a:ext cx="9250680" cy="520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2406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CBC0C-EE45-41BC-9B08-2F2051F3F8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SAFe</a:t>
            </a:r>
            <a:r>
              <a:rPr lang="nl-NL" dirty="0"/>
              <a:t> </a:t>
            </a:r>
            <a:r>
              <a:rPr lang="nl-NL" dirty="0" err="1"/>
              <a:t>Lean</a:t>
            </a:r>
            <a:r>
              <a:rPr lang="nl-NL" dirty="0"/>
              <a:t> Portfolio Management (LPM)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BD0B2D7-55B8-4851-BFEE-488756C6FB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Specifieke slides over LPM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E8AA296-5A94-4593-A38B-EDEBE6832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CC2CA2-4626-40A1-8D07-F17DFCCF3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190</a:t>
            </a:fld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1D07189-CE35-4F6B-BB42-2D7562CEEC9C}"/>
              </a:ext>
            </a:extLst>
          </p:cNvPr>
          <p:cNvSpPr txBox="1"/>
          <p:nvPr/>
        </p:nvSpPr>
        <p:spPr>
          <a:xfrm>
            <a:off x="9982200" y="2586504"/>
            <a:ext cx="1611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Naar algemene</a:t>
            </a:r>
          </a:p>
          <a:p>
            <a:r>
              <a:rPr lang="nl-NL" dirty="0" err="1"/>
              <a:t>SAFe</a:t>
            </a:r>
            <a:r>
              <a:rPr lang="nl-NL" dirty="0"/>
              <a:t> slides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Sectiezoom 7">
                <a:extLst>
                  <a:ext uri="{FF2B5EF4-FFF2-40B4-BE49-F238E27FC236}">
                    <a16:creationId xmlns:a16="http://schemas.microsoft.com/office/drawing/2014/main" id="{2E48D4FD-9A9B-475A-9AA4-4C5DF3E886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0578160"/>
                  </p:ext>
                </p:extLst>
              </p:nvPr>
            </p:nvGraphicFramePr>
            <p:xfrm>
              <a:off x="9982200" y="3249160"/>
              <a:ext cx="1831623" cy="1030288"/>
            </p:xfrm>
            <a:graphic>
              <a:graphicData uri="http://schemas.microsoft.com/office/powerpoint/2016/sectionzoom">
                <psez:sectionZm>
                  <psez:sectionZmObj sectionId="{ED689391-866C-4A32-B7D1-AE600CFC3295}">
                    <psez:zmPr id="{1523B30B-EA10-41C1-A629-86AC7A7B878A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31623" cy="103028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Sectiezoom 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2E48D4FD-9A9B-475A-9AA4-4C5DF3E886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82200" y="3249160"/>
                <a:ext cx="1831623" cy="103028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7223264"/>
      </p:ext>
    </p:extLst>
  </p:cSld>
  <p:clrMapOvr>
    <a:masterClrMapping/>
  </p:clrMapOvr>
</p:sld>
</file>

<file path=ppt/slides/slide1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Hogt Portfoliomanagement</a:t>
            </a:r>
            <a:br>
              <a:rPr lang="nl-NL" dirty="0"/>
            </a:br>
            <a:r>
              <a:rPr lang="nl-NL" dirty="0"/>
              <a:t>Doelgroepen/Klanten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601526550"/>
      </p:ext>
    </p:extLst>
  </p:cSld>
  <p:clrMapOvr>
    <a:masterClrMapping/>
  </p:clrMapOvr>
</p:sld>
</file>

<file path=ppt/slides/slide19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: ezelsoor 20">
            <a:extLst>
              <a:ext uri="{FF2B5EF4-FFF2-40B4-BE49-F238E27FC236}">
                <a16:creationId xmlns:a16="http://schemas.microsoft.com/office/drawing/2014/main" id="{59F63957-90AE-4B15-9E30-3EA6F7BC8F92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3EEEAE-E0BA-4018-8B21-1B1147CB9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PPM Besturing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6C8204-A5C1-4E27-8969-A71D2B2A3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8D1C98A-47F2-4962-B131-83F92110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199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ABA6A1B3-4A3D-4AED-A59E-FEB83FDD27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0163493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D5BBA0AE-3C4F-4B73-9D50-41479FB66E3F}">
                    <psuz:zmPr id="{93188A3B-9484-4D5E-8A65-8DFDE193D627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78D2254-71CA-44E4-AF76-FAD32449D272}">
                    <psuz:zmPr id="{0A888ECC-379A-4BFA-B838-81CC3C5780D9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BF59767-FB81-4857-BE06-CA1A96C3262F}">
                    <psuz:zmPr id="{4DFDA8BB-5542-4F89-8CAF-41D181E0772A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953441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0372D18-EED1-44AF-837E-F4AC0A881F89}">
                    <psuz:zmPr id="{D1031D8D-8C2B-4ED1-836C-8DD8273373A7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9BC6485-62AE-4593-B30E-A8B1D0A6E872}">
                    <psuz:zmPr id="{29FBFDF5-3EA9-42BC-8F4F-3695FD438FA9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ABA6A1B3-4A3D-4AED-A59E-FEB83FDD272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5679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Afbeelding 6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18660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Afbeelding 8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91641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Afbeelding 9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45679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Afbeelding 10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8660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720147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Mijn definitie van een projectportfolio(*)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11713"/>
          </a:xfrm>
        </p:spPr>
        <p:txBody>
          <a:bodyPr>
            <a:normAutofit fontScale="92500"/>
          </a:bodyPr>
          <a:lstStyle/>
          <a:p>
            <a:r>
              <a:rPr lang="nl-NL" dirty="0"/>
              <a:t>Een bewust afgebakend, dynamisch veranderend geheel van projecten e.a. (**), waarop het management van een organisatie (extra) wenst te sturen en die een bijdrage levert aan de strategische doelstellingen</a:t>
            </a:r>
          </a:p>
          <a:p>
            <a:endParaRPr lang="nl-NL" dirty="0"/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4684985" y="3423639"/>
            <a:ext cx="6668815" cy="2519961"/>
          </a:xfrm>
          <a:prstGeom prst="rect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VOORBEELDEN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 ICT projecten bij een waterschap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 innovatieprojecten bij een Hi-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bedrijf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 projecten in een gemeentelijke samenwerking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 onderwijsvernieuwingsprojecten in een hogeschool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 klantprojecten in een Machinebouw fabriek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821723" y="6078765"/>
            <a:ext cx="744633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(*) de term projectportfolio wordt in organisaties ook vaak anders aangeduid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zoals programma, projecten, innovaties </a:t>
            </a:r>
          </a:p>
        </p:txBody>
      </p:sp>
      <p:grpSp>
        <p:nvGrpSpPr>
          <p:cNvPr id="6" name="Groep 5"/>
          <p:cNvGrpSpPr/>
          <p:nvPr/>
        </p:nvGrpSpPr>
        <p:grpSpPr>
          <a:xfrm>
            <a:off x="293291" y="3182463"/>
            <a:ext cx="3925614" cy="3229942"/>
            <a:chOff x="2951967" y="2802722"/>
            <a:chExt cx="3925614" cy="3229942"/>
          </a:xfrm>
        </p:grpSpPr>
        <p:sp>
          <p:nvSpPr>
            <p:cNvPr id="10" name="Ovaal 9"/>
            <p:cNvSpPr/>
            <p:nvPr/>
          </p:nvSpPr>
          <p:spPr>
            <a:xfrm>
              <a:off x="2951967" y="2802722"/>
              <a:ext cx="3925614" cy="322994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al 10"/>
            <p:cNvSpPr/>
            <p:nvPr/>
          </p:nvSpPr>
          <p:spPr>
            <a:xfrm>
              <a:off x="3593930" y="3635080"/>
              <a:ext cx="2541257" cy="135828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hthoek 11"/>
            <p:cNvSpPr/>
            <p:nvPr/>
          </p:nvSpPr>
          <p:spPr>
            <a:xfrm>
              <a:off x="5510961" y="4350323"/>
              <a:ext cx="900416" cy="4624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Projectmatige activiteit</a:t>
              </a:r>
            </a:p>
          </p:txBody>
        </p:sp>
        <p:sp>
          <p:nvSpPr>
            <p:cNvPr id="13" name="Regelmatige vijfhoek 12"/>
            <p:cNvSpPr/>
            <p:nvPr/>
          </p:nvSpPr>
          <p:spPr>
            <a:xfrm>
              <a:off x="3713977" y="3223832"/>
              <a:ext cx="1227860" cy="822496"/>
            </a:xfrm>
            <a:prstGeom prst="pentagon">
              <a:avLst/>
            </a:prstGeom>
            <a:solidFill>
              <a:srgbClr val="FF0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Programma</a:t>
              </a:r>
            </a:p>
          </p:txBody>
        </p:sp>
        <p:sp>
          <p:nvSpPr>
            <p:cNvPr id="14" name="Wolkvormige toelichting 13"/>
            <p:cNvSpPr/>
            <p:nvPr/>
          </p:nvSpPr>
          <p:spPr>
            <a:xfrm>
              <a:off x="5262818" y="3415854"/>
              <a:ext cx="927760" cy="591405"/>
            </a:xfrm>
            <a:prstGeom prst="cloudCallou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Idee</a:t>
              </a:r>
            </a:p>
          </p:txBody>
        </p:sp>
        <p:sp>
          <p:nvSpPr>
            <p:cNvPr id="15" name="Gelijkbenige driehoek 14"/>
            <p:cNvSpPr/>
            <p:nvPr/>
          </p:nvSpPr>
          <p:spPr>
            <a:xfrm>
              <a:off x="3246804" y="4370015"/>
              <a:ext cx="1111742" cy="623351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</a:t>
              </a:r>
            </a:p>
          </p:txBody>
        </p:sp>
        <p:sp>
          <p:nvSpPr>
            <p:cNvPr id="16" name="24-puntige ster 15"/>
            <p:cNvSpPr/>
            <p:nvPr/>
          </p:nvSpPr>
          <p:spPr>
            <a:xfrm>
              <a:off x="4413155" y="4559101"/>
              <a:ext cx="1125655" cy="1126640"/>
            </a:xfrm>
            <a:prstGeom prst="star24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Innovatie</a:t>
              </a:r>
            </a:p>
          </p:txBody>
        </p:sp>
      </p:grp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F2656-8159-48EC-82FD-FE7EFD814EE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860376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van deze slidecollectie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/>
              <a:t>Bevat alle kennisontwikkeling van Hogt Portfolio Management, zowel eigen zelfstandige ontwikkeling als ontwikkeling in context van klanten.</a:t>
            </a:r>
          </a:p>
          <a:p>
            <a:r>
              <a:rPr lang="nl-NL" dirty="0"/>
              <a:t>Tevens is info van diverse publicaties meegenomen/ verwerkt</a:t>
            </a:r>
          </a:p>
          <a:p>
            <a:endParaRPr lang="nl-NL" dirty="0"/>
          </a:p>
          <a:p>
            <a:r>
              <a:rPr lang="nl-NL" dirty="0"/>
              <a:t>Naast deze slide collectie staat:</a:t>
            </a:r>
          </a:p>
          <a:p>
            <a:pPr lvl="1"/>
            <a:r>
              <a:rPr lang="nl-NL" dirty="0"/>
              <a:t>de Kennisbank</a:t>
            </a:r>
          </a:p>
          <a:p>
            <a:pPr lvl="2"/>
            <a:r>
              <a:rPr lang="nl-NL" dirty="0"/>
              <a:t>met verzamelde publicaties over PPM en daaraan gerelateerde onderwerpen</a:t>
            </a:r>
          </a:p>
          <a:p>
            <a:pPr lvl="2"/>
            <a:r>
              <a:rPr lang="nl-NL" dirty="0"/>
              <a:t>Verzamelde afbeeldingen uit literatuur</a:t>
            </a:r>
          </a:p>
          <a:p>
            <a:pPr lvl="1"/>
            <a:r>
              <a:rPr lang="nl-NL" dirty="0"/>
              <a:t>Het notitieblok, met verzamelde veelal online artikelen en materiaal van </a:t>
            </a:r>
            <a:r>
              <a:rPr lang="nl-NL" dirty="0" err="1"/>
              <a:t>gevolgende</a:t>
            </a:r>
            <a:r>
              <a:rPr lang="nl-NL" dirty="0"/>
              <a:t> cursussen. Tevens zijn belangrijke afbeeldingen uit de literatuur en publicaties hierin opgenomen.</a:t>
            </a:r>
          </a:p>
          <a:p>
            <a:r>
              <a:rPr lang="nl-NL" dirty="0"/>
              <a:t>Alle publicaties en afbeeldingen zijn geclassificeerd conform het Hogt Portfoliomanagement PPM Referentiemodel</a:t>
            </a:r>
          </a:p>
          <a:p>
            <a:endParaRPr lang="nl-NL" dirty="0"/>
          </a:p>
          <a:p>
            <a:r>
              <a:rPr lang="nl-NL" dirty="0"/>
              <a:t>Deze slidecollectie is continu in ontwikkeling. 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Slide Collectie Hogt Portfoliomanagement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9696"/>
      </p:ext>
    </p:extLst>
  </p:cSld>
  <p:clrMapOvr>
    <a:masterClrMapping/>
  </p:clrMapOvr>
</p:sld>
</file>

<file path=ppt/slides/slide20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Specifiek</a:t>
            </a:r>
            <a:br>
              <a:rPr lang="nl-NL" dirty="0"/>
            </a:br>
            <a:r>
              <a:rPr lang="nl-NL" dirty="0"/>
              <a:t>Besturingsmodel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200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4217003565"/>
      </p:ext>
    </p:extLst>
  </p:cSld>
  <p:clrMapOvr>
    <a:masterClrMapping/>
  </p:clrMapOvr>
</p:sld>
</file>

<file path=ppt/slides/slide2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van deze slidecollectie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Bevat alle kennisontwikkeling van Hogt Portfolio Management, zowel eigen zelfstandige ontwikkeling als ontwikkeling in context van klanten.</a:t>
            </a:r>
          </a:p>
          <a:p>
            <a:r>
              <a:rPr lang="nl-NL" dirty="0"/>
              <a:t>Tevens is info van diverse publicaties hierin meegenomen/ verwerkt</a:t>
            </a:r>
          </a:p>
          <a:p>
            <a:endParaRPr lang="nl-NL" dirty="0"/>
          </a:p>
          <a:p>
            <a:r>
              <a:rPr lang="nl-NL" dirty="0"/>
              <a:t>Naast deze slide collectie bevat de Kennisbank, nog een groot aantal verzamelde publicaties over PPM en daaraan gerelateerde onderwerpen. Tevens zijn belangrijke afbeeldingen uit de literatuur en publicaties hierin opgenomen.</a:t>
            </a:r>
          </a:p>
          <a:p>
            <a:r>
              <a:rPr lang="nl-NL" dirty="0"/>
              <a:t>Alle publicaties en afbeeldingen zijn geclassificeerd conform het Hogt Portfoliomanagement PPM Referentiemodel</a:t>
            </a:r>
          </a:p>
          <a:p>
            <a:endParaRPr lang="nl-NL" dirty="0"/>
          </a:p>
          <a:p>
            <a:r>
              <a:rPr lang="nl-NL" dirty="0"/>
              <a:t>Deze slidecollectie is continu in ontwikkeling. 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9696"/>
      </p:ext>
    </p:extLst>
  </p:cSld>
  <p:clrMapOvr>
    <a:masterClrMapping/>
  </p:clrMapOvr>
</p:sld>
</file>

<file path=ppt/slides/slide2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Specifiek</a:t>
            </a:r>
            <a:br>
              <a:rPr lang="nl-NL" dirty="0"/>
            </a:br>
            <a:r>
              <a:rPr lang="nl-NL" dirty="0"/>
              <a:t>Ontwerp Gremia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220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1197937800"/>
      </p:ext>
    </p:extLst>
  </p:cSld>
  <p:clrMapOvr>
    <a:masterClrMapping/>
  </p:clrMapOvr>
</p:sld>
</file>

<file path=ppt/slides/slide2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Hogt Portfoliomanagement</a:t>
            </a:r>
            <a:br>
              <a:rPr lang="nl-NL" dirty="0"/>
            </a:br>
            <a:r>
              <a:rPr lang="nl-NL" dirty="0"/>
              <a:t>Opdrachten/ referenties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1673658825"/>
      </p:ext>
    </p:extLst>
  </p:cSld>
  <p:clrMapOvr>
    <a:masterClrMapping/>
  </p:clrMapOvr>
</p:sld>
</file>

<file path=ppt/slides/slide2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495C4FB-F9AE-4F21-A93D-D55D7ECF21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PPM Specifiek</a:t>
            </a:r>
            <a:br>
              <a:rPr lang="nl-NL" dirty="0"/>
            </a:br>
            <a:r>
              <a:rPr lang="nl-NL" dirty="0"/>
              <a:t>PPM besturing in een </a:t>
            </a:r>
            <a:r>
              <a:rPr lang="nl-NL" dirty="0" err="1"/>
              <a:t>meerlagenstructuur</a:t>
            </a:r>
            <a:endParaRPr lang="nl-NL" dirty="0"/>
          </a:p>
        </p:txBody>
      </p:sp>
      <p:sp>
        <p:nvSpPr>
          <p:cNvPr id="7" name="Ondertitel 6">
            <a:extLst>
              <a:ext uri="{FF2B5EF4-FFF2-40B4-BE49-F238E27FC236}">
                <a16:creationId xmlns:a16="http://schemas.microsoft.com/office/drawing/2014/main" id="{3E12E65F-B7FA-45D4-82F0-B90D533BD6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err="1"/>
              <a:t>Obv</a:t>
            </a:r>
            <a:r>
              <a:rPr lang="nl-NL" dirty="0"/>
              <a:t> de Leeuw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869122E-9DA2-4F1B-B359-5D4B466BD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31ED005-CC9E-45AE-8F6B-4CC4FD169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236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747621"/>
      </p:ext>
    </p:extLst>
  </p:cSld>
  <p:clrMapOvr>
    <a:masterClrMapping/>
  </p:clrMapOvr>
</p:sld>
</file>

<file path=ppt/slides/slide2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Hogt Portfoliomanagement</a:t>
            </a:r>
            <a:br>
              <a:rPr lang="nl-NL" dirty="0"/>
            </a:br>
            <a:r>
              <a:rPr lang="nl-NL" dirty="0"/>
              <a:t>Klantbenadering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1544018562"/>
      </p:ext>
    </p:extLst>
  </p:cSld>
  <p:clrMapOvr>
    <a:masterClrMapping/>
  </p:clrMapOvr>
</p:sld>
</file>

<file path=ppt/slides/slide2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specifiek</a:t>
            </a:r>
            <a:br>
              <a:rPr lang="nl-NL" dirty="0"/>
            </a:br>
            <a:r>
              <a:rPr lang="nl-NL" dirty="0"/>
              <a:t>Besluitvorming/ beslissingen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241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4035839806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Mijn definitie van een projectportfolio(*)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11713"/>
          </a:xfrm>
        </p:spPr>
        <p:txBody>
          <a:bodyPr>
            <a:normAutofit fontScale="92500"/>
          </a:bodyPr>
          <a:lstStyle/>
          <a:p>
            <a:r>
              <a:rPr lang="nl-NL" dirty="0"/>
              <a:t>Een bewust afgebakend, dynamisch veranderend geheel van projecten e.a. (**), waarop het management van een organisatie (extra) wenst te sturen en die een bijdrage levert aan de strategische doelstellingen</a:t>
            </a:r>
          </a:p>
          <a:p>
            <a:endParaRPr lang="nl-NL" dirty="0"/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4684985" y="3423639"/>
            <a:ext cx="6668815" cy="2519961"/>
          </a:xfrm>
          <a:prstGeom prst="rect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dirty="0"/>
              <a:t>VOORBEELDEN</a:t>
            </a:r>
          </a:p>
          <a:p>
            <a:r>
              <a:rPr lang="nl-NL" sz="2000" dirty="0"/>
              <a:t>Alle ICT projecten bij een waterschap</a:t>
            </a:r>
          </a:p>
          <a:p>
            <a:r>
              <a:rPr lang="nl-NL" sz="2000" dirty="0"/>
              <a:t>Alle innovatieprojecten bij een Hi-</a:t>
            </a:r>
            <a:r>
              <a:rPr lang="nl-NL" sz="2000" dirty="0" err="1"/>
              <a:t>tech</a:t>
            </a:r>
            <a:r>
              <a:rPr lang="nl-NL" sz="2000" dirty="0"/>
              <a:t> bedrijf</a:t>
            </a:r>
          </a:p>
          <a:p>
            <a:r>
              <a:rPr lang="nl-NL" sz="2000" dirty="0"/>
              <a:t>Alle projecten in een gemeentelijke samenwerking</a:t>
            </a:r>
          </a:p>
          <a:p>
            <a:r>
              <a:rPr lang="nl-NL" sz="2000" dirty="0"/>
              <a:t>Alle onderwijsvernieuwingsprojecten in een hogeschool</a:t>
            </a:r>
          </a:p>
          <a:p>
            <a:r>
              <a:rPr lang="nl-NL" sz="2000" dirty="0"/>
              <a:t>Alle klantprojecten in een Machinebouw fabriek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  <p:sp>
        <p:nvSpPr>
          <p:cNvPr id="4" name="Tekstvak 3"/>
          <p:cNvSpPr txBox="1"/>
          <p:nvPr/>
        </p:nvSpPr>
        <p:spPr>
          <a:xfrm>
            <a:off x="3821723" y="6078765"/>
            <a:ext cx="744633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(*) de term projectportfolio wordt in organisaties ook vaak anders aangeduid </a:t>
            </a:r>
            <a:br>
              <a:rPr lang="nl-NL" dirty="0"/>
            </a:br>
            <a:r>
              <a:rPr lang="nl-NL" dirty="0"/>
              <a:t>zoals programma, projecten, innovaties </a:t>
            </a:r>
          </a:p>
        </p:txBody>
      </p:sp>
      <p:grpSp>
        <p:nvGrpSpPr>
          <p:cNvPr id="6" name="Groep 5"/>
          <p:cNvGrpSpPr/>
          <p:nvPr/>
        </p:nvGrpSpPr>
        <p:grpSpPr>
          <a:xfrm>
            <a:off x="293291" y="3182463"/>
            <a:ext cx="3925614" cy="3229942"/>
            <a:chOff x="2951967" y="2802722"/>
            <a:chExt cx="3925614" cy="3229942"/>
          </a:xfrm>
        </p:grpSpPr>
        <p:sp>
          <p:nvSpPr>
            <p:cNvPr id="10" name="Ovaal 9"/>
            <p:cNvSpPr/>
            <p:nvPr/>
          </p:nvSpPr>
          <p:spPr>
            <a:xfrm>
              <a:off x="2951967" y="2802722"/>
              <a:ext cx="3925614" cy="322994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Ovaal 10"/>
            <p:cNvSpPr/>
            <p:nvPr/>
          </p:nvSpPr>
          <p:spPr>
            <a:xfrm>
              <a:off x="3593930" y="3635080"/>
              <a:ext cx="2541257" cy="135828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600"/>
            </a:p>
          </p:txBody>
        </p:sp>
        <p:sp>
          <p:nvSpPr>
            <p:cNvPr id="12" name="Rechthoek 11"/>
            <p:cNvSpPr/>
            <p:nvPr/>
          </p:nvSpPr>
          <p:spPr>
            <a:xfrm>
              <a:off x="5510961" y="4350323"/>
              <a:ext cx="900416" cy="4624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>
                  <a:solidFill>
                    <a:schemeClr val="tx1"/>
                  </a:solidFill>
                </a:rPr>
                <a:t>Projectmatige activiteit</a:t>
              </a:r>
            </a:p>
          </p:txBody>
        </p:sp>
        <p:sp>
          <p:nvSpPr>
            <p:cNvPr id="13" name="Regelmatige vijfhoek 12"/>
            <p:cNvSpPr/>
            <p:nvPr/>
          </p:nvSpPr>
          <p:spPr>
            <a:xfrm>
              <a:off x="3713977" y="3223832"/>
              <a:ext cx="1227860" cy="822496"/>
            </a:xfrm>
            <a:prstGeom prst="pentagon">
              <a:avLst/>
            </a:prstGeom>
            <a:solidFill>
              <a:srgbClr val="FF0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>
                  <a:solidFill>
                    <a:schemeClr val="tx1"/>
                  </a:solidFill>
                </a:rPr>
                <a:t>Programma</a:t>
              </a:r>
            </a:p>
          </p:txBody>
        </p:sp>
        <p:sp>
          <p:nvSpPr>
            <p:cNvPr id="14" name="Wolkvormige toelichting 13"/>
            <p:cNvSpPr/>
            <p:nvPr/>
          </p:nvSpPr>
          <p:spPr>
            <a:xfrm>
              <a:off x="5262818" y="3415854"/>
              <a:ext cx="927760" cy="591405"/>
            </a:xfrm>
            <a:prstGeom prst="cloudCallou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>
                  <a:solidFill>
                    <a:schemeClr val="tx1"/>
                  </a:solidFill>
                </a:rPr>
                <a:t>Idee</a:t>
              </a:r>
            </a:p>
          </p:txBody>
        </p:sp>
        <p:sp>
          <p:nvSpPr>
            <p:cNvPr id="15" name="Gelijkbenige driehoek 14"/>
            <p:cNvSpPr/>
            <p:nvPr/>
          </p:nvSpPr>
          <p:spPr>
            <a:xfrm>
              <a:off x="3246804" y="4370015"/>
              <a:ext cx="1111742" cy="623351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>
                  <a:solidFill>
                    <a:schemeClr val="tx1"/>
                  </a:solidFill>
                </a:rPr>
                <a:t>Project</a:t>
              </a:r>
            </a:p>
          </p:txBody>
        </p:sp>
        <p:sp>
          <p:nvSpPr>
            <p:cNvPr id="16" name="24-puntige ster 15"/>
            <p:cNvSpPr/>
            <p:nvPr/>
          </p:nvSpPr>
          <p:spPr>
            <a:xfrm>
              <a:off x="4413155" y="4559101"/>
              <a:ext cx="1125655" cy="1126640"/>
            </a:xfrm>
            <a:prstGeom prst="star24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NL" sz="1200" dirty="0">
                  <a:solidFill>
                    <a:schemeClr val="tx1"/>
                  </a:solidFill>
                </a:rPr>
                <a:t>Innovatie</a:t>
              </a:r>
            </a:p>
          </p:txBody>
        </p:sp>
      </p:grp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244</a:t>
            </a:fld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860376581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759215" y="3295042"/>
            <a:ext cx="6579219" cy="6467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Mijn definitie van project portfolio management (PPM)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2" y="1825625"/>
            <a:ext cx="6977185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/>
              <a:t>Een passend en permanent instrumentarium van besturende en ondersteunende processen, organisatie en middelen …</a:t>
            </a:r>
          </a:p>
          <a:p>
            <a:pPr marL="0" indent="0">
              <a:buNone/>
            </a:pPr>
            <a:r>
              <a:rPr lang="nl-NL" dirty="0"/>
              <a:t>om besluitvorming en communicatie over het projectportfolio te faciliteren…</a:t>
            </a:r>
          </a:p>
          <a:p>
            <a:pPr marL="0" indent="0">
              <a:buNone/>
            </a:pPr>
            <a:r>
              <a:rPr lang="nl-NL" dirty="0"/>
              <a:t>met als doel om optimaal resultaat te halen uit het projectportfolio, …</a:t>
            </a:r>
          </a:p>
          <a:p>
            <a:pPr marL="0" indent="0">
              <a:buNone/>
            </a:pPr>
            <a:r>
              <a:rPr lang="nl-NL" dirty="0"/>
              <a:t>binnen de randvoorwaarden van beschikbare mensen en middelen en acceptabele risico’s …</a:t>
            </a:r>
          </a:p>
          <a:p>
            <a:pPr marL="0" indent="0">
              <a:buNone/>
            </a:pPr>
            <a:r>
              <a:rPr lang="nl-NL" dirty="0"/>
              <a:t>rekening houdend met organisatiedraagkracht en relevante ontwikkelingen, …</a:t>
            </a:r>
          </a:p>
          <a:p>
            <a:pPr marL="0" indent="0">
              <a:buNone/>
            </a:pPr>
            <a:r>
              <a:rPr lang="nl-NL" dirty="0"/>
              <a:t>om zo een bijdrage te leveren aan de strategische doelstellingen van de organisatie.  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456" y="1778464"/>
            <a:ext cx="4915238" cy="4395030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248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2683219199"/>
      </p:ext>
    </p:extLst>
  </p:cSld>
  <p:clrMapOvr>
    <a:masterClrMapping/>
  </p:clrMapOvr>
</p:sld>
</file>

<file path=ppt/slides/slide2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PPM specifiek</a:t>
            </a:r>
            <a:br>
              <a:rPr lang="nl-NL" dirty="0"/>
            </a:br>
            <a:r>
              <a:rPr lang="nl-NL" dirty="0"/>
              <a:t>Projecten tussen Programma en Lijn (overheid)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250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2935211159"/>
      </p:ext>
    </p:extLst>
  </p:cSld>
  <p:clrMapOvr>
    <a:masterClrMapping/>
  </p:clrMapOvr>
</p:sld>
</file>

<file path=ppt/slides/slide2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hthoek: ezelsoor 80">
            <a:extLst>
              <a:ext uri="{FF2B5EF4-FFF2-40B4-BE49-F238E27FC236}">
                <a16:creationId xmlns:a16="http://schemas.microsoft.com/office/drawing/2014/main" id="{37CF397F-C7ED-46DF-B229-7812156B90AF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2A5D95-537A-49B2-B33E-FD31689B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Portfoliotafel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BA0CBD3-42DC-4077-BE07-07EBA7B62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D1F082-0B99-44C9-B14E-AE05FC017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257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63B1B460-410D-42D2-95AA-774CAE6366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0937271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79694BD9-172C-4AB2-976F-C7527EF3EE92}">
                    <psuz:zmPr id="{A60365B6-8D53-4746-A9E1-49F5D70CF815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4E4BC74-AA65-45CD-8C91-4792DABCDEDE}">
                    <psuz:zmPr id="{8C08E44B-D9F7-423F-8162-AE2D4A73F16B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2307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B41E9FE6-3CE3-4C2B-8486-3A0737EDFF6E}">
                    <psuz:zmPr id="{B7CE16AD-65EE-4AE1-931B-E28FFE9569BA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2240939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63B1B460-410D-42D2-95AA-774CAE63665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549660" y="1977922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Afbeelding 6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1270" y="1977922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Afbeelding 8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49660" y="4066564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855786367"/>
      </p:ext>
    </p:extLst>
  </p:cSld>
  <p:clrMapOvr>
    <a:masterClrMapping/>
  </p:clrMapOvr>
</p:sld>
</file>

<file path=ppt/slides/slide2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De portfoliotafel als metafoor voor PPM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Een eerste verkenning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06" y="4319725"/>
            <a:ext cx="2168943" cy="2168943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258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3557023146"/>
      </p:ext>
    </p:extLst>
  </p:cSld>
  <p:clrMapOvr>
    <a:masterClrMapping/>
  </p:clrMapOvr>
</p:sld>
</file>

<file path=ppt/slides/slide2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Besluitvorming op de portfoliotafel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270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5248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/>
        </p:nvGrpSpPr>
        <p:grpSpPr>
          <a:xfrm>
            <a:off x="737409" y="1177801"/>
            <a:ext cx="7981272" cy="1300830"/>
            <a:chOff x="2942616" y="4012610"/>
            <a:chExt cx="7981272" cy="1300830"/>
          </a:xfrm>
        </p:grpSpPr>
        <p:sp>
          <p:nvSpPr>
            <p:cNvPr id="6" name="Vrije vorm 5"/>
            <p:cNvSpPr/>
            <p:nvPr/>
          </p:nvSpPr>
          <p:spPr>
            <a:xfrm>
              <a:off x="4905433" y="4608836"/>
              <a:ext cx="1780078" cy="704604"/>
            </a:xfrm>
            <a:custGeom>
              <a:avLst/>
              <a:gdLst>
                <a:gd name="connsiteX0" fmla="*/ 0 w 1409208"/>
                <a:gd name="connsiteY0" fmla="*/ 70460 h 704604"/>
                <a:gd name="connsiteX1" fmla="*/ 70460 w 1409208"/>
                <a:gd name="connsiteY1" fmla="*/ 0 h 704604"/>
                <a:gd name="connsiteX2" fmla="*/ 1338748 w 1409208"/>
                <a:gd name="connsiteY2" fmla="*/ 0 h 704604"/>
                <a:gd name="connsiteX3" fmla="*/ 1409208 w 1409208"/>
                <a:gd name="connsiteY3" fmla="*/ 70460 h 704604"/>
                <a:gd name="connsiteX4" fmla="*/ 1409208 w 1409208"/>
                <a:gd name="connsiteY4" fmla="*/ 634144 h 704604"/>
                <a:gd name="connsiteX5" fmla="*/ 1338748 w 1409208"/>
                <a:gd name="connsiteY5" fmla="*/ 704604 h 704604"/>
                <a:gd name="connsiteX6" fmla="*/ 70460 w 1409208"/>
                <a:gd name="connsiteY6" fmla="*/ 704604 h 704604"/>
                <a:gd name="connsiteX7" fmla="*/ 0 w 1409208"/>
                <a:gd name="connsiteY7" fmla="*/ 634144 h 704604"/>
                <a:gd name="connsiteX8" fmla="*/ 0 w 1409208"/>
                <a:gd name="connsiteY8" fmla="*/ 70460 h 70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9208" h="704604">
                  <a:moveTo>
                    <a:pt x="0" y="70460"/>
                  </a:moveTo>
                  <a:cubicBezTo>
                    <a:pt x="0" y="31546"/>
                    <a:pt x="31546" y="0"/>
                    <a:pt x="70460" y="0"/>
                  </a:cubicBezTo>
                  <a:lnTo>
                    <a:pt x="1338748" y="0"/>
                  </a:lnTo>
                  <a:cubicBezTo>
                    <a:pt x="1377662" y="0"/>
                    <a:pt x="1409208" y="31546"/>
                    <a:pt x="1409208" y="70460"/>
                  </a:cubicBezTo>
                  <a:lnTo>
                    <a:pt x="1409208" y="634144"/>
                  </a:lnTo>
                  <a:cubicBezTo>
                    <a:pt x="1409208" y="673058"/>
                    <a:pt x="1377662" y="704604"/>
                    <a:pt x="1338748" y="704604"/>
                  </a:cubicBezTo>
                  <a:lnTo>
                    <a:pt x="70460" y="704604"/>
                  </a:lnTo>
                  <a:cubicBezTo>
                    <a:pt x="31546" y="704604"/>
                    <a:pt x="0" y="673058"/>
                    <a:pt x="0" y="634144"/>
                  </a:cubicBezTo>
                  <a:lnTo>
                    <a:pt x="0" y="7046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fillRef>
            <a:effectRef idx="2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17" tIns="40957" rIns="51117" bIns="4095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dirty="0">
                  <a:solidFill>
                    <a:schemeClr val="tx1"/>
                  </a:solidFill>
                </a:rPr>
                <a:t>FOCUS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dirty="0">
                  <a:solidFill>
                    <a:schemeClr val="tx1"/>
                  </a:solidFill>
                </a:rPr>
                <a:t>Keuzes maken</a:t>
              </a:r>
            </a:p>
          </p:txBody>
        </p:sp>
        <p:sp>
          <p:nvSpPr>
            <p:cNvPr id="7" name="Vrije vorm 6"/>
            <p:cNvSpPr/>
            <p:nvPr/>
          </p:nvSpPr>
          <p:spPr>
            <a:xfrm>
              <a:off x="7037813" y="4608836"/>
              <a:ext cx="1761510" cy="704604"/>
            </a:xfrm>
            <a:custGeom>
              <a:avLst/>
              <a:gdLst>
                <a:gd name="connsiteX0" fmla="*/ 0 w 1409208"/>
                <a:gd name="connsiteY0" fmla="*/ 70460 h 704604"/>
                <a:gd name="connsiteX1" fmla="*/ 70460 w 1409208"/>
                <a:gd name="connsiteY1" fmla="*/ 0 h 704604"/>
                <a:gd name="connsiteX2" fmla="*/ 1338748 w 1409208"/>
                <a:gd name="connsiteY2" fmla="*/ 0 h 704604"/>
                <a:gd name="connsiteX3" fmla="*/ 1409208 w 1409208"/>
                <a:gd name="connsiteY3" fmla="*/ 70460 h 704604"/>
                <a:gd name="connsiteX4" fmla="*/ 1409208 w 1409208"/>
                <a:gd name="connsiteY4" fmla="*/ 634144 h 704604"/>
                <a:gd name="connsiteX5" fmla="*/ 1338748 w 1409208"/>
                <a:gd name="connsiteY5" fmla="*/ 704604 h 704604"/>
                <a:gd name="connsiteX6" fmla="*/ 70460 w 1409208"/>
                <a:gd name="connsiteY6" fmla="*/ 704604 h 704604"/>
                <a:gd name="connsiteX7" fmla="*/ 0 w 1409208"/>
                <a:gd name="connsiteY7" fmla="*/ 634144 h 704604"/>
                <a:gd name="connsiteX8" fmla="*/ 0 w 1409208"/>
                <a:gd name="connsiteY8" fmla="*/ 70460 h 70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9208" h="704604">
                  <a:moveTo>
                    <a:pt x="0" y="70460"/>
                  </a:moveTo>
                  <a:cubicBezTo>
                    <a:pt x="0" y="31546"/>
                    <a:pt x="31546" y="0"/>
                    <a:pt x="70460" y="0"/>
                  </a:cubicBezTo>
                  <a:lnTo>
                    <a:pt x="1338748" y="0"/>
                  </a:lnTo>
                  <a:cubicBezTo>
                    <a:pt x="1377662" y="0"/>
                    <a:pt x="1409208" y="31546"/>
                    <a:pt x="1409208" y="70460"/>
                  </a:cubicBezTo>
                  <a:lnTo>
                    <a:pt x="1409208" y="634144"/>
                  </a:lnTo>
                  <a:cubicBezTo>
                    <a:pt x="1409208" y="673058"/>
                    <a:pt x="1377662" y="704604"/>
                    <a:pt x="1338748" y="704604"/>
                  </a:cubicBezTo>
                  <a:lnTo>
                    <a:pt x="70460" y="704604"/>
                  </a:lnTo>
                  <a:cubicBezTo>
                    <a:pt x="31546" y="704604"/>
                    <a:pt x="0" y="673058"/>
                    <a:pt x="0" y="634144"/>
                  </a:cubicBezTo>
                  <a:lnTo>
                    <a:pt x="0" y="7046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fillRef>
            <a:effectRef idx="2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17" tIns="40957" rIns="51117" bIns="4095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dirty="0">
                  <a:solidFill>
                    <a:schemeClr val="tx1"/>
                  </a:solidFill>
                </a:rPr>
                <a:t>GRIP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dirty="0">
                  <a:solidFill>
                    <a:schemeClr val="tx1"/>
                  </a:solidFill>
                </a:rPr>
                <a:t>(Bij-) Sturen</a:t>
              </a:r>
            </a:p>
          </p:txBody>
        </p:sp>
        <p:sp>
          <p:nvSpPr>
            <p:cNvPr id="8" name="Vrije vorm 7"/>
            <p:cNvSpPr/>
            <p:nvPr/>
          </p:nvSpPr>
          <p:spPr>
            <a:xfrm>
              <a:off x="9151625" y="4608836"/>
              <a:ext cx="1772263" cy="704604"/>
            </a:xfrm>
            <a:custGeom>
              <a:avLst/>
              <a:gdLst>
                <a:gd name="connsiteX0" fmla="*/ 0 w 1409208"/>
                <a:gd name="connsiteY0" fmla="*/ 70460 h 704604"/>
                <a:gd name="connsiteX1" fmla="*/ 70460 w 1409208"/>
                <a:gd name="connsiteY1" fmla="*/ 0 h 704604"/>
                <a:gd name="connsiteX2" fmla="*/ 1338748 w 1409208"/>
                <a:gd name="connsiteY2" fmla="*/ 0 h 704604"/>
                <a:gd name="connsiteX3" fmla="*/ 1409208 w 1409208"/>
                <a:gd name="connsiteY3" fmla="*/ 70460 h 704604"/>
                <a:gd name="connsiteX4" fmla="*/ 1409208 w 1409208"/>
                <a:gd name="connsiteY4" fmla="*/ 634144 h 704604"/>
                <a:gd name="connsiteX5" fmla="*/ 1338748 w 1409208"/>
                <a:gd name="connsiteY5" fmla="*/ 704604 h 704604"/>
                <a:gd name="connsiteX6" fmla="*/ 70460 w 1409208"/>
                <a:gd name="connsiteY6" fmla="*/ 704604 h 704604"/>
                <a:gd name="connsiteX7" fmla="*/ 0 w 1409208"/>
                <a:gd name="connsiteY7" fmla="*/ 634144 h 704604"/>
                <a:gd name="connsiteX8" fmla="*/ 0 w 1409208"/>
                <a:gd name="connsiteY8" fmla="*/ 70460 h 70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9208" h="704604">
                  <a:moveTo>
                    <a:pt x="0" y="70460"/>
                  </a:moveTo>
                  <a:cubicBezTo>
                    <a:pt x="0" y="31546"/>
                    <a:pt x="31546" y="0"/>
                    <a:pt x="70460" y="0"/>
                  </a:cubicBezTo>
                  <a:lnTo>
                    <a:pt x="1338748" y="0"/>
                  </a:lnTo>
                  <a:cubicBezTo>
                    <a:pt x="1377662" y="0"/>
                    <a:pt x="1409208" y="31546"/>
                    <a:pt x="1409208" y="70460"/>
                  </a:cubicBezTo>
                  <a:lnTo>
                    <a:pt x="1409208" y="634144"/>
                  </a:lnTo>
                  <a:cubicBezTo>
                    <a:pt x="1409208" y="673058"/>
                    <a:pt x="1377662" y="704604"/>
                    <a:pt x="1338748" y="704604"/>
                  </a:cubicBezTo>
                  <a:lnTo>
                    <a:pt x="70460" y="704604"/>
                  </a:lnTo>
                  <a:cubicBezTo>
                    <a:pt x="31546" y="704604"/>
                    <a:pt x="0" y="673058"/>
                    <a:pt x="0" y="634144"/>
                  </a:cubicBezTo>
                  <a:lnTo>
                    <a:pt x="0" y="7046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fillRef>
            <a:effectRef idx="2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17" tIns="40957" rIns="51117" bIns="409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dirty="0">
                  <a:solidFill>
                    <a:schemeClr val="tx1"/>
                  </a:solidFill>
                </a:rPr>
                <a:t>TRANSPARANTIE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kern="1200" dirty="0">
                  <a:solidFill>
                    <a:schemeClr val="tx1"/>
                  </a:solidFill>
                </a:rPr>
                <a:t>Inzicht/ Overzicht</a:t>
              </a:r>
            </a:p>
          </p:txBody>
        </p:sp>
        <p:sp>
          <p:nvSpPr>
            <p:cNvPr id="21" name="Vrije vorm 20"/>
            <p:cNvSpPr/>
            <p:nvPr/>
          </p:nvSpPr>
          <p:spPr>
            <a:xfrm>
              <a:off x="2942616" y="4012610"/>
              <a:ext cx="1315284" cy="1300830"/>
            </a:xfrm>
            <a:custGeom>
              <a:avLst/>
              <a:gdLst>
                <a:gd name="connsiteX0" fmla="*/ 0 w 1409208"/>
                <a:gd name="connsiteY0" fmla="*/ 70460 h 704604"/>
                <a:gd name="connsiteX1" fmla="*/ 70460 w 1409208"/>
                <a:gd name="connsiteY1" fmla="*/ 0 h 704604"/>
                <a:gd name="connsiteX2" fmla="*/ 1338748 w 1409208"/>
                <a:gd name="connsiteY2" fmla="*/ 0 h 704604"/>
                <a:gd name="connsiteX3" fmla="*/ 1409208 w 1409208"/>
                <a:gd name="connsiteY3" fmla="*/ 70460 h 704604"/>
                <a:gd name="connsiteX4" fmla="*/ 1409208 w 1409208"/>
                <a:gd name="connsiteY4" fmla="*/ 634144 h 704604"/>
                <a:gd name="connsiteX5" fmla="*/ 1338748 w 1409208"/>
                <a:gd name="connsiteY5" fmla="*/ 704604 h 704604"/>
                <a:gd name="connsiteX6" fmla="*/ 70460 w 1409208"/>
                <a:gd name="connsiteY6" fmla="*/ 704604 h 704604"/>
                <a:gd name="connsiteX7" fmla="*/ 0 w 1409208"/>
                <a:gd name="connsiteY7" fmla="*/ 634144 h 704604"/>
                <a:gd name="connsiteX8" fmla="*/ 0 w 1409208"/>
                <a:gd name="connsiteY8" fmla="*/ 70460 h 70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9208" h="704604">
                  <a:moveTo>
                    <a:pt x="0" y="70460"/>
                  </a:moveTo>
                  <a:cubicBezTo>
                    <a:pt x="0" y="31546"/>
                    <a:pt x="31546" y="0"/>
                    <a:pt x="70460" y="0"/>
                  </a:cubicBezTo>
                  <a:lnTo>
                    <a:pt x="1338748" y="0"/>
                  </a:lnTo>
                  <a:cubicBezTo>
                    <a:pt x="1377662" y="0"/>
                    <a:pt x="1409208" y="31546"/>
                    <a:pt x="1409208" y="70460"/>
                  </a:cubicBezTo>
                  <a:lnTo>
                    <a:pt x="1409208" y="634144"/>
                  </a:lnTo>
                  <a:cubicBezTo>
                    <a:pt x="1409208" y="673058"/>
                    <a:pt x="1377662" y="704604"/>
                    <a:pt x="1338748" y="704604"/>
                  </a:cubicBezTo>
                  <a:lnTo>
                    <a:pt x="70460" y="704604"/>
                  </a:lnTo>
                  <a:cubicBezTo>
                    <a:pt x="31546" y="704604"/>
                    <a:pt x="0" y="673058"/>
                    <a:pt x="0" y="634144"/>
                  </a:cubicBezTo>
                  <a:lnTo>
                    <a:pt x="0" y="7046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fillRef>
            <a:effectRef idx="2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17" tIns="40957" rIns="51117" bIns="4095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dirty="0">
                  <a:solidFill>
                    <a:schemeClr val="tx1"/>
                  </a:solidFill>
                </a:rPr>
                <a:t>WAAROM</a:t>
              </a:r>
            </a:p>
          </p:txBody>
        </p:sp>
        <p:sp>
          <p:nvSpPr>
            <p:cNvPr id="36" name="Vrije vorm 35"/>
            <p:cNvSpPr/>
            <p:nvPr/>
          </p:nvSpPr>
          <p:spPr>
            <a:xfrm>
              <a:off x="4905433" y="4012610"/>
              <a:ext cx="6000820" cy="436028"/>
            </a:xfrm>
            <a:custGeom>
              <a:avLst/>
              <a:gdLst>
                <a:gd name="connsiteX0" fmla="*/ 0 w 1409208"/>
                <a:gd name="connsiteY0" fmla="*/ 70460 h 704604"/>
                <a:gd name="connsiteX1" fmla="*/ 70460 w 1409208"/>
                <a:gd name="connsiteY1" fmla="*/ 0 h 704604"/>
                <a:gd name="connsiteX2" fmla="*/ 1338748 w 1409208"/>
                <a:gd name="connsiteY2" fmla="*/ 0 h 704604"/>
                <a:gd name="connsiteX3" fmla="*/ 1409208 w 1409208"/>
                <a:gd name="connsiteY3" fmla="*/ 70460 h 704604"/>
                <a:gd name="connsiteX4" fmla="*/ 1409208 w 1409208"/>
                <a:gd name="connsiteY4" fmla="*/ 634144 h 704604"/>
                <a:gd name="connsiteX5" fmla="*/ 1338748 w 1409208"/>
                <a:gd name="connsiteY5" fmla="*/ 704604 h 704604"/>
                <a:gd name="connsiteX6" fmla="*/ 70460 w 1409208"/>
                <a:gd name="connsiteY6" fmla="*/ 704604 h 704604"/>
                <a:gd name="connsiteX7" fmla="*/ 0 w 1409208"/>
                <a:gd name="connsiteY7" fmla="*/ 634144 h 704604"/>
                <a:gd name="connsiteX8" fmla="*/ 0 w 1409208"/>
                <a:gd name="connsiteY8" fmla="*/ 70460 h 70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9208" h="704604">
                  <a:moveTo>
                    <a:pt x="0" y="70460"/>
                  </a:moveTo>
                  <a:cubicBezTo>
                    <a:pt x="0" y="31546"/>
                    <a:pt x="31546" y="0"/>
                    <a:pt x="70460" y="0"/>
                  </a:cubicBezTo>
                  <a:lnTo>
                    <a:pt x="1338748" y="0"/>
                  </a:lnTo>
                  <a:cubicBezTo>
                    <a:pt x="1377662" y="0"/>
                    <a:pt x="1409208" y="31546"/>
                    <a:pt x="1409208" y="70460"/>
                  </a:cubicBezTo>
                  <a:lnTo>
                    <a:pt x="1409208" y="634144"/>
                  </a:lnTo>
                  <a:cubicBezTo>
                    <a:pt x="1409208" y="673058"/>
                    <a:pt x="1377662" y="704604"/>
                    <a:pt x="1338748" y="704604"/>
                  </a:cubicBezTo>
                  <a:lnTo>
                    <a:pt x="70460" y="704604"/>
                  </a:lnTo>
                  <a:cubicBezTo>
                    <a:pt x="31546" y="704604"/>
                    <a:pt x="0" y="673058"/>
                    <a:pt x="0" y="634144"/>
                  </a:cubicBezTo>
                  <a:lnTo>
                    <a:pt x="0" y="7046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fillRef>
            <a:effectRef idx="2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17" tIns="40957" rIns="51117" bIns="409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dirty="0">
                  <a:solidFill>
                    <a:schemeClr val="tx1"/>
                  </a:solidFill>
                </a:rPr>
                <a:t>MEER RESULTAAT UIT UW PROJECTPORTFOLIO</a:t>
              </a:r>
              <a:endParaRPr lang="nl-NL" sz="16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ep 9"/>
          <p:cNvGrpSpPr/>
          <p:nvPr/>
        </p:nvGrpSpPr>
        <p:grpSpPr>
          <a:xfrm>
            <a:off x="733196" y="2901510"/>
            <a:ext cx="7985485" cy="704604"/>
            <a:chOff x="2938403" y="4608836"/>
            <a:chExt cx="7985485" cy="704604"/>
          </a:xfrm>
        </p:grpSpPr>
        <p:sp>
          <p:nvSpPr>
            <p:cNvPr id="11" name="Vrije vorm 10"/>
            <p:cNvSpPr/>
            <p:nvPr/>
          </p:nvSpPr>
          <p:spPr>
            <a:xfrm>
              <a:off x="4905433" y="4608836"/>
              <a:ext cx="1780078" cy="704604"/>
            </a:xfrm>
            <a:custGeom>
              <a:avLst/>
              <a:gdLst>
                <a:gd name="connsiteX0" fmla="*/ 0 w 1409208"/>
                <a:gd name="connsiteY0" fmla="*/ 70460 h 704604"/>
                <a:gd name="connsiteX1" fmla="*/ 70460 w 1409208"/>
                <a:gd name="connsiteY1" fmla="*/ 0 h 704604"/>
                <a:gd name="connsiteX2" fmla="*/ 1338748 w 1409208"/>
                <a:gd name="connsiteY2" fmla="*/ 0 h 704604"/>
                <a:gd name="connsiteX3" fmla="*/ 1409208 w 1409208"/>
                <a:gd name="connsiteY3" fmla="*/ 70460 h 704604"/>
                <a:gd name="connsiteX4" fmla="*/ 1409208 w 1409208"/>
                <a:gd name="connsiteY4" fmla="*/ 634144 h 704604"/>
                <a:gd name="connsiteX5" fmla="*/ 1338748 w 1409208"/>
                <a:gd name="connsiteY5" fmla="*/ 704604 h 704604"/>
                <a:gd name="connsiteX6" fmla="*/ 70460 w 1409208"/>
                <a:gd name="connsiteY6" fmla="*/ 704604 h 704604"/>
                <a:gd name="connsiteX7" fmla="*/ 0 w 1409208"/>
                <a:gd name="connsiteY7" fmla="*/ 634144 h 704604"/>
                <a:gd name="connsiteX8" fmla="*/ 0 w 1409208"/>
                <a:gd name="connsiteY8" fmla="*/ 70460 h 70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9208" h="704604">
                  <a:moveTo>
                    <a:pt x="0" y="70460"/>
                  </a:moveTo>
                  <a:cubicBezTo>
                    <a:pt x="0" y="31546"/>
                    <a:pt x="31546" y="0"/>
                    <a:pt x="70460" y="0"/>
                  </a:cubicBezTo>
                  <a:lnTo>
                    <a:pt x="1338748" y="0"/>
                  </a:lnTo>
                  <a:cubicBezTo>
                    <a:pt x="1377662" y="0"/>
                    <a:pt x="1409208" y="31546"/>
                    <a:pt x="1409208" y="70460"/>
                  </a:cubicBezTo>
                  <a:lnTo>
                    <a:pt x="1409208" y="634144"/>
                  </a:lnTo>
                  <a:cubicBezTo>
                    <a:pt x="1409208" y="673058"/>
                    <a:pt x="1377662" y="704604"/>
                    <a:pt x="1338748" y="704604"/>
                  </a:cubicBezTo>
                  <a:lnTo>
                    <a:pt x="70460" y="704604"/>
                  </a:lnTo>
                  <a:cubicBezTo>
                    <a:pt x="31546" y="704604"/>
                    <a:pt x="0" y="673058"/>
                    <a:pt x="0" y="634144"/>
                  </a:cubicBezTo>
                  <a:lnTo>
                    <a:pt x="0" y="7046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50000"/>
                <a:hueOff val="294739"/>
                <a:satOff val="-12884"/>
                <a:lumOff val="35169"/>
                <a:alphaOff val="0"/>
              </a:schemeClr>
            </a:fillRef>
            <a:effectRef idx="2">
              <a:schemeClr val="accent6">
                <a:shade val="50000"/>
                <a:hueOff val="294739"/>
                <a:satOff val="-12884"/>
                <a:lumOff val="3516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17" tIns="40957" rIns="51117" bIns="409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dirty="0">
                  <a:solidFill>
                    <a:schemeClr val="tx1"/>
                  </a:solidFill>
                </a:rPr>
                <a:t>BESLUITVORMINGORGANISEREN</a:t>
              </a:r>
              <a:endParaRPr lang="nl-NL" sz="16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Vrije vorm 11"/>
            <p:cNvSpPr/>
            <p:nvPr/>
          </p:nvSpPr>
          <p:spPr>
            <a:xfrm>
              <a:off x="7037813" y="4608836"/>
              <a:ext cx="1761510" cy="704604"/>
            </a:xfrm>
            <a:custGeom>
              <a:avLst/>
              <a:gdLst>
                <a:gd name="connsiteX0" fmla="*/ 0 w 1409208"/>
                <a:gd name="connsiteY0" fmla="*/ 70460 h 704604"/>
                <a:gd name="connsiteX1" fmla="*/ 70460 w 1409208"/>
                <a:gd name="connsiteY1" fmla="*/ 0 h 704604"/>
                <a:gd name="connsiteX2" fmla="*/ 1338748 w 1409208"/>
                <a:gd name="connsiteY2" fmla="*/ 0 h 704604"/>
                <a:gd name="connsiteX3" fmla="*/ 1409208 w 1409208"/>
                <a:gd name="connsiteY3" fmla="*/ 70460 h 704604"/>
                <a:gd name="connsiteX4" fmla="*/ 1409208 w 1409208"/>
                <a:gd name="connsiteY4" fmla="*/ 634144 h 704604"/>
                <a:gd name="connsiteX5" fmla="*/ 1338748 w 1409208"/>
                <a:gd name="connsiteY5" fmla="*/ 704604 h 704604"/>
                <a:gd name="connsiteX6" fmla="*/ 70460 w 1409208"/>
                <a:gd name="connsiteY6" fmla="*/ 704604 h 704604"/>
                <a:gd name="connsiteX7" fmla="*/ 0 w 1409208"/>
                <a:gd name="connsiteY7" fmla="*/ 634144 h 704604"/>
                <a:gd name="connsiteX8" fmla="*/ 0 w 1409208"/>
                <a:gd name="connsiteY8" fmla="*/ 70460 h 70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9208" h="704604">
                  <a:moveTo>
                    <a:pt x="0" y="70460"/>
                  </a:moveTo>
                  <a:cubicBezTo>
                    <a:pt x="0" y="31546"/>
                    <a:pt x="31546" y="0"/>
                    <a:pt x="70460" y="0"/>
                  </a:cubicBezTo>
                  <a:lnTo>
                    <a:pt x="1338748" y="0"/>
                  </a:lnTo>
                  <a:cubicBezTo>
                    <a:pt x="1377662" y="0"/>
                    <a:pt x="1409208" y="31546"/>
                    <a:pt x="1409208" y="70460"/>
                  </a:cubicBezTo>
                  <a:lnTo>
                    <a:pt x="1409208" y="634144"/>
                  </a:lnTo>
                  <a:cubicBezTo>
                    <a:pt x="1409208" y="673058"/>
                    <a:pt x="1377662" y="704604"/>
                    <a:pt x="1338748" y="704604"/>
                  </a:cubicBezTo>
                  <a:lnTo>
                    <a:pt x="70460" y="704604"/>
                  </a:lnTo>
                  <a:cubicBezTo>
                    <a:pt x="31546" y="704604"/>
                    <a:pt x="0" y="673058"/>
                    <a:pt x="0" y="634144"/>
                  </a:cubicBezTo>
                  <a:lnTo>
                    <a:pt x="0" y="7046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50000"/>
                <a:hueOff val="294739"/>
                <a:satOff val="-12884"/>
                <a:lumOff val="35169"/>
                <a:alphaOff val="0"/>
              </a:schemeClr>
            </a:fillRef>
            <a:effectRef idx="2">
              <a:schemeClr val="accent6">
                <a:shade val="50000"/>
                <a:hueOff val="294739"/>
                <a:satOff val="-12884"/>
                <a:lumOff val="3516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17" tIns="40957" rIns="51117" bIns="4095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dirty="0">
                  <a:solidFill>
                    <a:schemeClr val="tx1"/>
                  </a:solidFill>
                </a:rPr>
                <a:t>PROCESSEN IMPLEMENTEREN</a:t>
              </a:r>
            </a:p>
          </p:txBody>
        </p:sp>
        <p:sp>
          <p:nvSpPr>
            <p:cNvPr id="13" name="Vrije vorm 12"/>
            <p:cNvSpPr/>
            <p:nvPr/>
          </p:nvSpPr>
          <p:spPr>
            <a:xfrm>
              <a:off x="9151625" y="4608836"/>
              <a:ext cx="1772263" cy="704604"/>
            </a:xfrm>
            <a:custGeom>
              <a:avLst/>
              <a:gdLst>
                <a:gd name="connsiteX0" fmla="*/ 0 w 1409208"/>
                <a:gd name="connsiteY0" fmla="*/ 70460 h 704604"/>
                <a:gd name="connsiteX1" fmla="*/ 70460 w 1409208"/>
                <a:gd name="connsiteY1" fmla="*/ 0 h 704604"/>
                <a:gd name="connsiteX2" fmla="*/ 1338748 w 1409208"/>
                <a:gd name="connsiteY2" fmla="*/ 0 h 704604"/>
                <a:gd name="connsiteX3" fmla="*/ 1409208 w 1409208"/>
                <a:gd name="connsiteY3" fmla="*/ 70460 h 704604"/>
                <a:gd name="connsiteX4" fmla="*/ 1409208 w 1409208"/>
                <a:gd name="connsiteY4" fmla="*/ 634144 h 704604"/>
                <a:gd name="connsiteX5" fmla="*/ 1338748 w 1409208"/>
                <a:gd name="connsiteY5" fmla="*/ 704604 h 704604"/>
                <a:gd name="connsiteX6" fmla="*/ 70460 w 1409208"/>
                <a:gd name="connsiteY6" fmla="*/ 704604 h 704604"/>
                <a:gd name="connsiteX7" fmla="*/ 0 w 1409208"/>
                <a:gd name="connsiteY7" fmla="*/ 634144 h 704604"/>
                <a:gd name="connsiteX8" fmla="*/ 0 w 1409208"/>
                <a:gd name="connsiteY8" fmla="*/ 70460 h 70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9208" h="704604">
                  <a:moveTo>
                    <a:pt x="0" y="70460"/>
                  </a:moveTo>
                  <a:cubicBezTo>
                    <a:pt x="0" y="31546"/>
                    <a:pt x="31546" y="0"/>
                    <a:pt x="70460" y="0"/>
                  </a:cubicBezTo>
                  <a:lnTo>
                    <a:pt x="1338748" y="0"/>
                  </a:lnTo>
                  <a:cubicBezTo>
                    <a:pt x="1377662" y="0"/>
                    <a:pt x="1409208" y="31546"/>
                    <a:pt x="1409208" y="70460"/>
                  </a:cubicBezTo>
                  <a:lnTo>
                    <a:pt x="1409208" y="634144"/>
                  </a:lnTo>
                  <a:cubicBezTo>
                    <a:pt x="1409208" y="673058"/>
                    <a:pt x="1377662" y="704604"/>
                    <a:pt x="1338748" y="704604"/>
                  </a:cubicBezTo>
                  <a:lnTo>
                    <a:pt x="70460" y="704604"/>
                  </a:lnTo>
                  <a:cubicBezTo>
                    <a:pt x="31546" y="704604"/>
                    <a:pt x="0" y="673058"/>
                    <a:pt x="0" y="634144"/>
                  </a:cubicBezTo>
                  <a:lnTo>
                    <a:pt x="0" y="7046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50000"/>
                <a:hueOff val="294739"/>
                <a:satOff val="-12884"/>
                <a:lumOff val="35169"/>
                <a:alphaOff val="0"/>
              </a:schemeClr>
            </a:fillRef>
            <a:effectRef idx="2">
              <a:schemeClr val="accent6">
                <a:shade val="50000"/>
                <a:hueOff val="294739"/>
                <a:satOff val="-12884"/>
                <a:lumOff val="3516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17" tIns="40957" rIns="51117" bIns="4095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dirty="0">
                  <a:solidFill>
                    <a:schemeClr val="tx1"/>
                  </a:solidFill>
                </a:rPr>
                <a:t>DRAAGVLAK CREËREN</a:t>
              </a:r>
            </a:p>
          </p:txBody>
        </p:sp>
        <p:sp>
          <p:nvSpPr>
            <p:cNvPr id="20" name="Vrije vorm 19"/>
            <p:cNvSpPr/>
            <p:nvPr/>
          </p:nvSpPr>
          <p:spPr>
            <a:xfrm>
              <a:off x="2938403" y="4608836"/>
              <a:ext cx="1315284" cy="704604"/>
            </a:xfrm>
            <a:custGeom>
              <a:avLst/>
              <a:gdLst>
                <a:gd name="connsiteX0" fmla="*/ 0 w 1409208"/>
                <a:gd name="connsiteY0" fmla="*/ 70460 h 704604"/>
                <a:gd name="connsiteX1" fmla="*/ 70460 w 1409208"/>
                <a:gd name="connsiteY1" fmla="*/ 0 h 704604"/>
                <a:gd name="connsiteX2" fmla="*/ 1338748 w 1409208"/>
                <a:gd name="connsiteY2" fmla="*/ 0 h 704604"/>
                <a:gd name="connsiteX3" fmla="*/ 1409208 w 1409208"/>
                <a:gd name="connsiteY3" fmla="*/ 70460 h 704604"/>
                <a:gd name="connsiteX4" fmla="*/ 1409208 w 1409208"/>
                <a:gd name="connsiteY4" fmla="*/ 634144 h 704604"/>
                <a:gd name="connsiteX5" fmla="*/ 1338748 w 1409208"/>
                <a:gd name="connsiteY5" fmla="*/ 704604 h 704604"/>
                <a:gd name="connsiteX6" fmla="*/ 70460 w 1409208"/>
                <a:gd name="connsiteY6" fmla="*/ 704604 h 704604"/>
                <a:gd name="connsiteX7" fmla="*/ 0 w 1409208"/>
                <a:gd name="connsiteY7" fmla="*/ 634144 h 704604"/>
                <a:gd name="connsiteX8" fmla="*/ 0 w 1409208"/>
                <a:gd name="connsiteY8" fmla="*/ 70460 h 70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9208" h="704604">
                  <a:moveTo>
                    <a:pt x="0" y="70460"/>
                  </a:moveTo>
                  <a:cubicBezTo>
                    <a:pt x="0" y="31546"/>
                    <a:pt x="31546" y="0"/>
                    <a:pt x="70460" y="0"/>
                  </a:cubicBezTo>
                  <a:lnTo>
                    <a:pt x="1338748" y="0"/>
                  </a:lnTo>
                  <a:cubicBezTo>
                    <a:pt x="1377662" y="0"/>
                    <a:pt x="1409208" y="31546"/>
                    <a:pt x="1409208" y="70460"/>
                  </a:cubicBezTo>
                  <a:lnTo>
                    <a:pt x="1409208" y="634144"/>
                  </a:lnTo>
                  <a:cubicBezTo>
                    <a:pt x="1409208" y="673058"/>
                    <a:pt x="1377662" y="704604"/>
                    <a:pt x="1338748" y="704604"/>
                  </a:cubicBezTo>
                  <a:lnTo>
                    <a:pt x="70460" y="704604"/>
                  </a:lnTo>
                  <a:cubicBezTo>
                    <a:pt x="31546" y="704604"/>
                    <a:pt x="0" y="673058"/>
                    <a:pt x="0" y="634144"/>
                  </a:cubicBezTo>
                  <a:lnTo>
                    <a:pt x="0" y="7046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50000"/>
                <a:hueOff val="294739"/>
                <a:satOff val="-12884"/>
                <a:lumOff val="35169"/>
                <a:alphaOff val="0"/>
              </a:schemeClr>
            </a:fillRef>
            <a:effectRef idx="2">
              <a:schemeClr val="accent6">
                <a:shade val="50000"/>
                <a:hueOff val="294739"/>
                <a:satOff val="-12884"/>
                <a:lumOff val="3516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17" tIns="40957" rIns="51117" bIns="409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kern="1200" dirty="0">
                  <a:solidFill>
                    <a:schemeClr val="tx1"/>
                  </a:solidFill>
                </a:rPr>
                <a:t>HOE</a:t>
              </a:r>
            </a:p>
          </p:txBody>
        </p:sp>
      </p:grpSp>
      <p:sp>
        <p:nvSpPr>
          <p:cNvPr id="18" name="Vrije vorm 17"/>
          <p:cNvSpPr/>
          <p:nvPr/>
        </p:nvSpPr>
        <p:spPr>
          <a:xfrm>
            <a:off x="733196" y="4099328"/>
            <a:ext cx="1315284" cy="2676610"/>
          </a:xfrm>
          <a:custGeom>
            <a:avLst/>
            <a:gdLst>
              <a:gd name="connsiteX0" fmla="*/ 0 w 1409208"/>
              <a:gd name="connsiteY0" fmla="*/ 70460 h 704604"/>
              <a:gd name="connsiteX1" fmla="*/ 70460 w 1409208"/>
              <a:gd name="connsiteY1" fmla="*/ 0 h 704604"/>
              <a:gd name="connsiteX2" fmla="*/ 1338748 w 1409208"/>
              <a:gd name="connsiteY2" fmla="*/ 0 h 704604"/>
              <a:gd name="connsiteX3" fmla="*/ 1409208 w 1409208"/>
              <a:gd name="connsiteY3" fmla="*/ 70460 h 704604"/>
              <a:gd name="connsiteX4" fmla="*/ 1409208 w 1409208"/>
              <a:gd name="connsiteY4" fmla="*/ 634144 h 704604"/>
              <a:gd name="connsiteX5" fmla="*/ 1338748 w 1409208"/>
              <a:gd name="connsiteY5" fmla="*/ 704604 h 704604"/>
              <a:gd name="connsiteX6" fmla="*/ 70460 w 1409208"/>
              <a:gd name="connsiteY6" fmla="*/ 704604 h 704604"/>
              <a:gd name="connsiteX7" fmla="*/ 0 w 1409208"/>
              <a:gd name="connsiteY7" fmla="*/ 634144 h 704604"/>
              <a:gd name="connsiteX8" fmla="*/ 0 w 1409208"/>
              <a:gd name="connsiteY8" fmla="*/ 70460 h 70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9208" h="704604">
                <a:moveTo>
                  <a:pt x="0" y="70460"/>
                </a:moveTo>
                <a:cubicBezTo>
                  <a:pt x="0" y="31546"/>
                  <a:pt x="31546" y="0"/>
                  <a:pt x="70460" y="0"/>
                </a:cubicBezTo>
                <a:lnTo>
                  <a:pt x="1338748" y="0"/>
                </a:lnTo>
                <a:cubicBezTo>
                  <a:pt x="1377662" y="0"/>
                  <a:pt x="1409208" y="31546"/>
                  <a:pt x="1409208" y="70460"/>
                </a:cubicBezTo>
                <a:lnTo>
                  <a:pt x="1409208" y="634144"/>
                </a:lnTo>
                <a:cubicBezTo>
                  <a:pt x="1409208" y="673058"/>
                  <a:pt x="1377662" y="704604"/>
                  <a:pt x="1338748" y="704604"/>
                </a:cubicBezTo>
                <a:lnTo>
                  <a:pt x="70460" y="704604"/>
                </a:lnTo>
                <a:cubicBezTo>
                  <a:pt x="31546" y="704604"/>
                  <a:pt x="0" y="673058"/>
                  <a:pt x="0" y="634144"/>
                </a:cubicBezTo>
                <a:lnTo>
                  <a:pt x="0" y="7046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294739"/>
              <a:satOff val="-12884"/>
              <a:lumOff val="35169"/>
              <a:alphaOff val="0"/>
            </a:schemeClr>
          </a:fillRef>
          <a:effectRef idx="2">
            <a:schemeClr val="accent6">
              <a:shade val="50000"/>
              <a:hueOff val="294739"/>
              <a:satOff val="-12884"/>
              <a:lumOff val="351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117" tIns="40957" rIns="51117" bIns="4095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1600" b="1" dirty="0">
                <a:solidFill>
                  <a:schemeClr val="tx1"/>
                </a:solidFill>
              </a:rPr>
              <a:t>WAT</a:t>
            </a:r>
            <a:endParaRPr lang="nl-NL" sz="1600" b="1" kern="1200" dirty="0">
              <a:solidFill>
                <a:schemeClr val="tx1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8968234" y="2991137"/>
            <a:ext cx="3104924" cy="1938992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mpd="tri"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sz="1400" dirty="0"/>
              <a:t>MIJN AANPAK:</a:t>
            </a:r>
          </a:p>
          <a:p>
            <a:pPr marL="285750" indent="-285750">
              <a:buFontTx/>
              <a:buChar char="-"/>
            </a:pPr>
            <a:r>
              <a:rPr lang="nl-NL" sz="1400" dirty="0"/>
              <a:t>Samen met uw organisatie</a:t>
            </a:r>
          </a:p>
          <a:p>
            <a:pPr marL="285750" indent="-285750">
              <a:buFontTx/>
              <a:buChar char="-"/>
            </a:pPr>
            <a:r>
              <a:rPr lang="nl-NL" sz="1400" dirty="0"/>
              <a:t>Ontwerp, inrichting en borging van passende processen en middelen</a:t>
            </a:r>
          </a:p>
          <a:p>
            <a:pPr marL="285750" indent="-285750">
              <a:buFontTx/>
              <a:buChar char="-"/>
            </a:pPr>
            <a:r>
              <a:rPr lang="nl-NL" sz="1400" dirty="0"/>
              <a:t>Praktische en stapsgewijze aanpak</a:t>
            </a:r>
          </a:p>
          <a:p>
            <a:pPr marL="285750" indent="-285750">
              <a:buFontTx/>
              <a:buChar char="-"/>
            </a:pPr>
            <a:r>
              <a:rPr lang="nl-NL" sz="1400" dirty="0"/>
              <a:t>Gebruik van passende werkvormen</a:t>
            </a:r>
          </a:p>
          <a:p>
            <a:pPr marL="285750" indent="-285750">
              <a:buFontTx/>
              <a:buChar char="-"/>
            </a:pPr>
            <a:r>
              <a:rPr lang="nl-NL" sz="1400" dirty="0"/>
              <a:t>Toepassing van methoden/ technieken</a:t>
            </a:r>
          </a:p>
          <a:p>
            <a:pPr marL="285750" indent="-285750">
              <a:buFontTx/>
              <a:buChar char="-"/>
            </a:pPr>
            <a:r>
              <a:rPr lang="nl-NL" sz="1400" dirty="0"/>
              <a:t>Gebruik van best-</a:t>
            </a:r>
            <a:r>
              <a:rPr lang="nl-NL" sz="1400" dirty="0" err="1"/>
              <a:t>Practices</a:t>
            </a:r>
            <a:r>
              <a:rPr lang="nl-NL" sz="1400" dirty="0"/>
              <a:t>/ Voorbeelden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8968234" y="1177801"/>
            <a:ext cx="3104924" cy="1508105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mpd="tri">
            <a:solidFill>
              <a:schemeClr val="accent6">
                <a:lumMod val="5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nl-NL" sz="1400" dirty="0"/>
              <a:t>UW ORGANISATIE/ SITUATIE:</a:t>
            </a:r>
          </a:p>
          <a:p>
            <a:pPr marL="285750" indent="-285750">
              <a:buFontTx/>
              <a:buChar char="-"/>
            </a:pPr>
            <a:r>
              <a:rPr lang="nl-NL" sz="1400" dirty="0"/>
              <a:t>Type organisatie</a:t>
            </a:r>
          </a:p>
          <a:p>
            <a:pPr marL="285750" indent="-285750">
              <a:buFontTx/>
              <a:buChar char="-"/>
            </a:pPr>
            <a:r>
              <a:rPr lang="nl-NL" sz="1400" dirty="0"/>
              <a:t>Volwassenheid organisatie (met PPM)</a:t>
            </a:r>
          </a:p>
          <a:p>
            <a:pPr marL="285750" indent="-285750">
              <a:buFontTx/>
              <a:buChar char="-"/>
            </a:pPr>
            <a:r>
              <a:rPr lang="nl-NL" sz="1400" dirty="0"/>
              <a:t>Scope en Type projectportfolio</a:t>
            </a:r>
          </a:p>
          <a:p>
            <a:pPr marL="285750" indent="-285750">
              <a:buFontTx/>
              <a:buChar char="-"/>
            </a:pPr>
            <a:r>
              <a:rPr lang="nl-NL" sz="1400" dirty="0"/>
              <a:t>Analyse huidige situatie/ knelpunten</a:t>
            </a:r>
          </a:p>
          <a:p>
            <a:pPr marL="285750" indent="-285750">
              <a:buFontTx/>
              <a:buChar char="-"/>
            </a:pPr>
            <a:r>
              <a:rPr lang="nl-NL" sz="1400" dirty="0"/>
              <a:t>Ambitie en mogelijkheden tot verbetering</a:t>
            </a:r>
          </a:p>
        </p:txBody>
      </p:sp>
      <p:cxnSp>
        <p:nvCxnSpPr>
          <p:cNvPr id="44" name="Rechte verbindingslijn 43"/>
          <p:cNvCxnSpPr/>
          <p:nvPr/>
        </p:nvCxnSpPr>
        <p:spPr>
          <a:xfrm>
            <a:off x="774030" y="2673142"/>
            <a:ext cx="7985485" cy="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44"/>
          <p:cNvCxnSpPr/>
          <p:nvPr/>
        </p:nvCxnSpPr>
        <p:spPr>
          <a:xfrm>
            <a:off x="733196" y="3790527"/>
            <a:ext cx="7985485" cy="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46"/>
          <p:cNvCxnSpPr/>
          <p:nvPr/>
        </p:nvCxnSpPr>
        <p:spPr>
          <a:xfrm flipV="1">
            <a:off x="3647768" y="2469408"/>
            <a:ext cx="0" cy="9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kstvak 68"/>
          <p:cNvSpPr txBox="1"/>
          <p:nvPr/>
        </p:nvSpPr>
        <p:spPr>
          <a:xfrm>
            <a:off x="2043301" y="5271967"/>
            <a:ext cx="1083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/>
              <a:t>PPM best-</a:t>
            </a:r>
            <a:r>
              <a:rPr lang="nl-NL" sz="1100" b="1" dirty="0" err="1"/>
              <a:t>practices</a:t>
            </a:r>
            <a:r>
              <a:rPr lang="nl-NL" sz="1100" b="1" dirty="0"/>
              <a:t>, hulpmiddelen, technieken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2058610" y="4107993"/>
            <a:ext cx="10214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b="1" dirty="0"/>
              <a:t>Producten en diensten</a:t>
            </a:r>
          </a:p>
        </p:txBody>
      </p:sp>
      <p:sp>
        <p:nvSpPr>
          <p:cNvPr id="23" name="Vrije vorm 22"/>
          <p:cNvSpPr/>
          <p:nvPr/>
        </p:nvSpPr>
        <p:spPr>
          <a:xfrm>
            <a:off x="2981570" y="4039366"/>
            <a:ext cx="1315284" cy="659712"/>
          </a:xfrm>
          <a:custGeom>
            <a:avLst/>
            <a:gdLst>
              <a:gd name="connsiteX0" fmla="*/ 0 w 1409208"/>
              <a:gd name="connsiteY0" fmla="*/ 70460 h 704604"/>
              <a:gd name="connsiteX1" fmla="*/ 70460 w 1409208"/>
              <a:gd name="connsiteY1" fmla="*/ 0 h 704604"/>
              <a:gd name="connsiteX2" fmla="*/ 1338748 w 1409208"/>
              <a:gd name="connsiteY2" fmla="*/ 0 h 704604"/>
              <a:gd name="connsiteX3" fmla="*/ 1409208 w 1409208"/>
              <a:gd name="connsiteY3" fmla="*/ 70460 h 704604"/>
              <a:gd name="connsiteX4" fmla="*/ 1409208 w 1409208"/>
              <a:gd name="connsiteY4" fmla="*/ 634144 h 704604"/>
              <a:gd name="connsiteX5" fmla="*/ 1338748 w 1409208"/>
              <a:gd name="connsiteY5" fmla="*/ 704604 h 704604"/>
              <a:gd name="connsiteX6" fmla="*/ 70460 w 1409208"/>
              <a:gd name="connsiteY6" fmla="*/ 704604 h 704604"/>
              <a:gd name="connsiteX7" fmla="*/ 0 w 1409208"/>
              <a:gd name="connsiteY7" fmla="*/ 634144 h 704604"/>
              <a:gd name="connsiteX8" fmla="*/ 0 w 1409208"/>
              <a:gd name="connsiteY8" fmla="*/ 70460 h 70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9208" h="704604">
                <a:moveTo>
                  <a:pt x="0" y="70460"/>
                </a:moveTo>
                <a:cubicBezTo>
                  <a:pt x="0" y="31546"/>
                  <a:pt x="31546" y="0"/>
                  <a:pt x="70460" y="0"/>
                </a:cubicBezTo>
                <a:lnTo>
                  <a:pt x="1338748" y="0"/>
                </a:lnTo>
                <a:cubicBezTo>
                  <a:pt x="1377662" y="0"/>
                  <a:pt x="1409208" y="31546"/>
                  <a:pt x="1409208" y="70460"/>
                </a:cubicBezTo>
                <a:lnTo>
                  <a:pt x="1409208" y="634144"/>
                </a:lnTo>
                <a:cubicBezTo>
                  <a:pt x="1409208" y="673058"/>
                  <a:pt x="1377662" y="704604"/>
                  <a:pt x="1338748" y="704604"/>
                </a:cubicBezTo>
                <a:lnTo>
                  <a:pt x="70460" y="704604"/>
                </a:lnTo>
                <a:cubicBezTo>
                  <a:pt x="31546" y="704604"/>
                  <a:pt x="0" y="673058"/>
                  <a:pt x="0" y="634144"/>
                </a:cubicBezTo>
                <a:lnTo>
                  <a:pt x="0" y="7046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147370"/>
              <a:satOff val="-6442"/>
              <a:lumOff val="17584"/>
              <a:alphaOff val="0"/>
            </a:schemeClr>
          </a:fillRef>
          <a:effectRef idx="2">
            <a:schemeClr val="accent6">
              <a:shade val="50000"/>
              <a:hueOff val="147370"/>
              <a:satOff val="-6442"/>
              <a:lumOff val="175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117" tIns="40957" rIns="51117" bIns="40957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1600" dirty="0">
                <a:solidFill>
                  <a:schemeClr val="tx1"/>
                </a:solidFill>
              </a:rPr>
              <a:t>PPM  Oriëntatie Workshop</a:t>
            </a:r>
          </a:p>
        </p:txBody>
      </p:sp>
      <p:sp>
        <p:nvSpPr>
          <p:cNvPr id="26" name="Vrije vorm 25"/>
          <p:cNvSpPr/>
          <p:nvPr/>
        </p:nvSpPr>
        <p:spPr>
          <a:xfrm>
            <a:off x="7385762" y="4045676"/>
            <a:ext cx="1315284" cy="648487"/>
          </a:xfrm>
          <a:custGeom>
            <a:avLst/>
            <a:gdLst>
              <a:gd name="connsiteX0" fmla="*/ 0 w 1409208"/>
              <a:gd name="connsiteY0" fmla="*/ 70460 h 704604"/>
              <a:gd name="connsiteX1" fmla="*/ 70460 w 1409208"/>
              <a:gd name="connsiteY1" fmla="*/ 0 h 704604"/>
              <a:gd name="connsiteX2" fmla="*/ 1338748 w 1409208"/>
              <a:gd name="connsiteY2" fmla="*/ 0 h 704604"/>
              <a:gd name="connsiteX3" fmla="*/ 1409208 w 1409208"/>
              <a:gd name="connsiteY3" fmla="*/ 70460 h 704604"/>
              <a:gd name="connsiteX4" fmla="*/ 1409208 w 1409208"/>
              <a:gd name="connsiteY4" fmla="*/ 634144 h 704604"/>
              <a:gd name="connsiteX5" fmla="*/ 1338748 w 1409208"/>
              <a:gd name="connsiteY5" fmla="*/ 704604 h 704604"/>
              <a:gd name="connsiteX6" fmla="*/ 70460 w 1409208"/>
              <a:gd name="connsiteY6" fmla="*/ 704604 h 704604"/>
              <a:gd name="connsiteX7" fmla="*/ 0 w 1409208"/>
              <a:gd name="connsiteY7" fmla="*/ 634144 h 704604"/>
              <a:gd name="connsiteX8" fmla="*/ 0 w 1409208"/>
              <a:gd name="connsiteY8" fmla="*/ 70460 h 70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9208" h="704604">
                <a:moveTo>
                  <a:pt x="0" y="70460"/>
                </a:moveTo>
                <a:cubicBezTo>
                  <a:pt x="0" y="31546"/>
                  <a:pt x="31546" y="0"/>
                  <a:pt x="70460" y="0"/>
                </a:cubicBezTo>
                <a:lnTo>
                  <a:pt x="1338748" y="0"/>
                </a:lnTo>
                <a:cubicBezTo>
                  <a:pt x="1377662" y="0"/>
                  <a:pt x="1409208" y="31546"/>
                  <a:pt x="1409208" y="70460"/>
                </a:cubicBezTo>
                <a:lnTo>
                  <a:pt x="1409208" y="634144"/>
                </a:lnTo>
                <a:cubicBezTo>
                  <a:pt x="1409208" y="673058"/>
                  <a:pt x="1377662" y="704604"/>
                  <a:pt x="1338748" y="704604"/>
                </a:cubicBezTo>
                <a:lnTo>
                  <a:pt x="70460" y="704604"/>
                </a:lnTo>
                <a:cubicBezTo>
                  <a:pt x="31546" y="704604"/>
                  <a:pt x="0" y="673058"/>
                  <a:pt x="0" y="634144"/>
                </a:cubicBezTo>
                <a:lnTo>
                  <a:pt x="0" y="7046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147370"/>
              <a:satOff val="-6442"/>
              <a:lumOff val="17584"/>
              <a:alphaOff val="0"/>
            </a:schemeClr>
          </a:fillRef>
          <a:effectRef idx="2">
            <a:schemeClr val="accent6">
              <a:shade val="50000"/>
              <a:hueOff val="147370"/>
              <a:satOff val="-6442"/>
              <a:lumOff val="175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117" tIns="40957" rIns="51117" bIns="40957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1600" dirty="0">
                <a:solidFill>
                  <a:schemeClr val="tx1"/>
                </a:solidFill>
              </a:rPr>
              <a:t>Excel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1600" dirty="0">
                <a:solidFill>
                  <a:schemeClr val="tx1"/>
                </a:solidFill>
              </a:rPr>
              <a:t>Portfoliosheet</a:t>
            </a:r>
          </a:p>
        </p:txBody>
      </p:sp>
      <p:sp>
        <p:nvSpPr>
          <p:cNvPr id="27" name="Vrije vorm 26"/>
          <p:cNvSpPr/>
          <p:nvPr/>
        </p:nvSpPr>
        <p:spPr>
          <a:xfrm>
            <a:off x="5945702" y="4045676"/>
            <a:ext cx="1315284" cy="648488"/>
          </a:xfrm>
          <a:custGeom>
            <a:avLst/>
            <a:gdLst>
              <a:gd name="connsiteX0" fmla="*/ 0 w 1409208"/>
              <a:gd name="connsiteY0" fmla="*/ 70460 h 704604"/>
              <a:gd name="connsiteX1" fmla="*/ 70460 w 1409208"/>
              <a:gd name="connsiteY1" fmla="*/ 0 h 704604"/>
              <a:gd name="connsiteX2" fmla="*/ 1338748 w 1409208"/>
              <a:gd name="connsiteY2" fmla="*/ 0 h 704604"/>
              <a:gd name="connsiteX3" fmla="*/ 1409208 w 1409208"/>
              <a:gd name="connsiteY3" fmla="*/ 70460 h 704604"/>
              <a:gd name="connsiteX4" fmla="*/ 1409208 w 1409208"/>
              <a:gd name="connsiteY4" fmla="*/ 634144 h 704604"/>
              <a:gd name="connsiteX5" fmla="*/ 1338748 w 1409208"/>
              <a:gd name="connsiteY5" fmla="*/ 704604 h 704604"/>
              <a:gd name="connsiteX6" fmla="*/ 70460 w 1409208"/>
              <a:gd name="connsiteY6" fmla="*/ 704604 h 704604"/>
              <a:gd name="connsiteX7" fmla="*/ 0 w 1409208"/>
              <a:gd name="connsiteY7" fmla="*/ 634144 h 704604"/>
              <a:gd name="connsiteX8" fmla="*/ 0 w 1409208"/>
              <a:gd name="connsiteY8" fmla="*/ 70460 h 70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9208" h="704604">
                <a:moveTo>
                  <a:pt x="0" y="70460"/>
                </a:moveTo>
                <a:cubicBezTo>
                  <a:pt x="0" y="31546"/>
                  <a:pt x="31546" y="0"/>
                  <a:pt x="70460" y="0"/>
                </a:cubicBezTo>
                <a:lnTo>
                  <a:pt x="1338748" y="0"/>
                </a:lnTo>
                <a:cubicBezTo>
                  <a:pt x="1377662" y="0"/>
                  <a:pt x="1409208" y="31546"/>
                  <a:pt x="1409208" y="70460"/>
                </a:cubicBezTo>
                <a:lnTo>
                  <a:pt x="1409208" y="634144"/>
                </a:lnTo>
                <a:cubicBezTo>
                  <a:pt x="1409208" y="673058"/>
                  <a:pt x="1377662" y="704604"/>
                  <a:pt x="1338748" y="704604"/>
                </a:cubicBezTo>
                <a:lnTo>
                  <a:pt x="70460" y="704604"/>
                </a:lnTo>
                <a:cubicBezTo>
                  <a:pt x="31546" y="704604"/>
                  <a:pt x="0" y="673058"/>
                  <a:pt x="0" y="634144"/>
                </a:cubicBezTo>
                <a:lnTo>
                  <a:pt x="0" y="7046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147370"/>
              <a:satOff val="-6442"/>
              <a:lumOff val="17584"/>
              <a:alphaOff val="0"/>
            </a:schemeClr>
          </a:fillRef>
          <a:effectRef idx="2">
            <a:schemeClr val="accent6">
              <a:shade val="50000"/>
              <a:hueOff val="147370"/>
              <a:satOff val="-6442"/>
              <a:lumOff val="175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117" tIns="40957" rIns="51117" bIns="40957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1600" dirty="0">
                <a:solidFill>
                  <a:schemeClr val="tx1"/>
                </a:solidFill>
              </a:rPr>
              <a:t>PPM </a:t>
            </a:r>
            <a:r>
              <a:rPr lang="nl-NL" sz="1600" dirty="0" err="1">
                <a:solidFill>
                  <a:schemeClr val="tx1"/>
                </a:solidFill>
              </a:rPr>
              <a:t>Quickscan</a:t>
            </a:r>
            <a:endParaRPr lang="nl-NL" sz="1600" dirty="0">
              <a:solidFill>
                <a:schemeClr val="tx1"/>
              </a:solidFill>
            </a:endParaRPr>
          </a:p>
        </p:txBody>
      </p:sp>
      <p:sp>
        <p:nvSpPr>
          <p:cNvPr id="28" name="Vrije vorm 27"/>
          <p:cNvSpPr/>
          <p:nvPr/>
        </p:nvSpPr>
        <p:spPr>
          <a:xfrm>
            <a:off x="4461319" y="4034452"/>
            <a:ext cx="1315284" cy="659712"/>
          </a:xfrm>
          <a:custGeom>
            <a:avLst/>
            <a:gdLst>
              <a:gd name="connsiteX0" fmla="*/ 0 w 1409208"/>
              <a:gd name="connsiteY0" fmla="*/ 70460 h 704604"/>
              <a:gd name="connsiteX1" fmla="*/ 70460 w 1409208"/>
              <a:gd name="connsiteY1" fmla="*/ 0 h 704604"/>
              <a:gd name="connsiteX2" fmla="*/ 1338748 w 1409208"/>
              <a:gd name="connsiteY2" fmla="*/ 0 h 704604"/>
              <a:gd name="connsiteX3" fmla="*/ 1409208 w 1409208"/>
              <a:gd name="connsiteY3" fmla="*/ 70460 h 704604"/>
              <a:gd name="connsiteX4" fmla="*/ 1409208 w 1409208"/>
              <a:gd name="connsiteY4" fmla="*/ 634144 h 704604"/>
              <a:gd name="connsiteX5" fmla="*/ 1338748 w 1409208"/>
              <a:gd name="connsiteY5" fmla="*/ 704604 h 704604"/>
              <a:gd name="connsiteX6" fmla="*/ 70460 w 1409208"/>
              <a:gd name="connsiteY6" fmla="*/ 704604 h 704604"/>
              <a:gd name="connsiteX7" fmla="*/ 0 w 1409208"/>
              <a:gd name="connsiteY7" fmla="*/ 634144 h 704604"/>
              <a:gd name="connsiteX8" fmla="*/ 0 w 1409208"/>
              <a:gd name="connsiteY8" fmla="*/ 70460 h 70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9208" h="704604">
                <a:moveTo>
                  <a:pt x="0" y="70460"/>
                </a:moveTo>
                <a:cubicBezTo>
                  <a:pt x="0" y="31546"/>
                  <a:pt x="31546" y="0"/>
                  <a:pt x="70460" y="0"/>
                </a:cubicBezTo>
                <a:lnTo>
                  <a:pt x="1338748" y="0"/>
                </a:lnTo>
                <a:cubicBezTo>
                  <a:pt x="1377662" y="0"/>
                  <a:pt x="1409208" y="31546"/>
                  <a:pt x="1409208" y="70460"/>
                </a:cubicBezTo>
                <a:lnTo>
                  <a:pt x="1409208" y="634144"/>
                </a:lnTo>
                <a:cubicBezTo>
                  <a:pt x="1409208" y="673058"/>
                  <a:pt x="1377662" y="704604"/>
                  <a:pt x="1338748" y="704604"/>
                </a:cubicBezTo>
                <a:lnTo>
                  <a:pt x="70460" y="704604"/>
                </a:lnTo>
                <a:cubicBezTo>
                  <a:pt x="31546" y="704604"/>
                  <a:pt x="0" y="673058"/>
                  <a:pt x="0" y="634144"/>
                </a:cubicBezTo>
                <a:lnTo>
                  <a:pt x="0" y="7046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147370"/>
              <a:satOff val="-6442"/>
              <a:lumOff val="17584"/>
              <a:alphaOff val="0"/>
            </a:schemeClr>
          </a:fillRef>
          <a:effectRef idx="2">
            <a:schemeClr val="accent6">
              <a:shade val="50000"/>
              <a:hueOff val="147370"/>
              <a:satOff val="-6442"/>
              <a:lumOff val="175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117" tIns="40957" rIns="51117" bIns="40957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1600" dirty="0">
                <a:solidFill>
                  <a:schemeClr val="tx1"/>
                </a:solidFill>
              </a:rPr>
              <a:t>PPM  Verdieping Workshop</a:t>
            </a:r>
          </a:p>
        </p:txBody>
      </p:sp>
      <p:cxnSp>
        <p:nvCxnSpPr>
          <p:cNvPr id="29" name="Rechte verbindingslijn 28"/>
          <p:cNvCxnSpPr/>
          <p:nvPr/>
        </p:nvCxnSpPr>
        <p:spPr>
          <a:xfrm>
            <a:off x="774030" y="996740"/>
            <a:ext cx="7985485" cy="0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ep 29"/>
          <p:cNvGrpSpPr/>
          <p:nvPr/>
        </p:nvGrpSpPr>
        <p:grpSpPr>
          <a:xfrm>
            <a:off x="737409" y="104995"/>
            <a:ext cx="7981272" cy="704604"/>
            <a:chOff x="2942616" y="4608836"/>
            <a:chExt cx="7981272" cy="704604"/>
          </a:xfrm>
        </p:grpSpPr>
        <p:sp>
          <p:nvSpPr>
            <p:cNvPr id="31" name="Vrije vorm 30"/>
            <p:cNvSpPr/>
            <p:nvPr/>
          </p:nvSpPr>
          <p:spPr>
            <a:xfrm>
              <a:off x="4905433" y="4608836"/>
              <a:ext cx="1780078" cy="704604"/>
            </a:xfrm>
            <a:custGeom>
              <a:avLst/>
              <a:gdLst>
                <a:gd name="connsiteX0" fmla="*/ 0 w 1409208"/>
                <a:gd name="connsiteY0" fmla="*/ 70460 h 704604"/>
                <a:gd name="connsiteX1" fmla="*/ 70460 w 1409208"/>
                <a:gd name="connsiteY1" fmla="*/ 0 h 704604"/>
                <a:gd name="connsiteX2" fmla="*/ 1338748 w 1409208"/>
                <a:gd name="connsiteY2" fmla="*/ 0 h 704604"/>
                <a:gd name="connsiteX3" fmla="*/ 1409208 w 1409208"/>
                <a:gd name="connsiteY3" fmla="*/ 70460 h 704604"/>
                <a:gd name="connsiteX4" fmla="*/ 1409208 w 1409208"/>
                <a:gd name="connsiteY4" fmla="*/ 634144 h 704604"/>
                <a:gd name="connsiteX5" fmla="*/ 1338748 w 1409208"/>
                <a:gd name="connsiteY5" fmla="*/ 704604 h 704604"/>
                <a:gd name="connsiteX6" fmla="*/ 70460 w 1409208"/>
                <a:gd name="connsiteY6" fmla="*/ 704604 h 704604"/>
                <a:gd name="connsiteX7" fmla="*/ 0 w 1409208"/>
                <a:gd name="connsiteY7" fmla="*/ 634144 h 704604"/>
                <a:gd name="connsiteX8" fmla="*/ 0 w 1409208"/>
                <a:gd name="connsiteY8" fmla="*/ 70460 h 70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9208" h="704604">
                  <a:moveTo>
                    <a:pt x="0" y="70460"/>
                  </a:moveTo>
                  <a:cubicBezTo>
                    <a:pt x="0" y="31546"/>
                    <a:pt x="31546" y="0"/>
                    <a:pt x="70460" y="0"/>
                  </a:cubicBezTo>
                  <a:lnTo>
                    <a:pt x="1338748" y="0"/>
                  </a:lnTo>
                  <a:cubicBezTo>
                    <a:pt x="1377662" y="0"/>
                    <a:pt x="1409208" y="31546"/>
                    <a:pt x="1409208" y="70460"/>
                  </a:cubicBezTo>
                  <a:lnTo>
                    <a:pt x="1409208" y="634144"/>
                  </a:lnTo>
                  <a:cubicBezTo>
                    <a:pt x="1409208" y="673058"/>
                    <a:pt x="1377662" y="704604"/>
                    <a:pt x="1338748" y="704604"/>
                  </a:cubicBezTo>
                  <a:lnTo>
                    <a:pt x="70460" y="704604"/>
                  </a:lnTo>
                  <a:cubicBezTo>
                    <a:pt x="31546" y="704604"/>
                    <a:pt x="0" y="673058"/>
                    <a:pt x="0" y="634144"/>
                  </a:cubicBezTo>
                  <a:lnTo>
                    <a:pt x="0" y="7046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fillRef>
            <a:effectRef idx="2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17" tIns="40957" rIns="51117" bIns="4095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dirty="0">
                  <a:solidFill>
                    <a:schemeClr val="tx1"/>
                  </a:solidFill>
                </a:rPr>
                <a:t>DYNAMIEK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dirty="0">
                  <a:solidFill>
                    <a:schemeClr val="tx1"/>
                  </a:solidFill>
                </a:rPr>
                <a:t>In de omgeving</a:t>
              </a:r>
            </a:p>
          </p:txBody>
        </p:sp>
        <p:sp>
          <p:nvSpPr>
            <p:cNvPr id="32" name="Vrije vorm 31"/>
            <p:cNvSpPr/>
            <p:nvPr/>
          </p:nvSpPr>
          <p:spPr>
            <a:xfrm>
              <a:off x="7037813" y="4608836"/>
              <a:ext cx="1761510" cy="704604"/>
            </a:xfrm>
            <a:custGeom>
              <a:avLst/>
              <a:gdLst>
                <a:gd name="connsiteX0" fmla="*/ 0 w 1409208"/>
                <a:gd name="connsiteY0" fmla="*/ 70460 h 704604"/>
                <a:gd name="connsiteX1" fmla="*/ 70460 w 1409208"/>
                <a:gd name="connsiteY1" fmla="*/ 0 h 704604"/>
                <a:gd name="connsiteX2" fmla="*/ 1338748 w 1409208"/>
                <a:gd name="connsiteY2" fmla="*/ 0 h 704604"/>
                <a:gd name="connsiteX3" fmla="*/ 1409208 w 1409208"/>
                <a:gd name="connsiteY3" fmla="*/ 70460 h 704604"/>
                <a:gd name="connsiteX4" fmla="*/ 1409208 w 1409208"/>
                <a:gd name="connsiteY4" fmla="*/ 634144 h 704604"/>
                <a:gd name="connsiteX5" fmla="*/ 1338748 w 1409208"/>
                <a:gd name="connsiteY5" fmla="*/ 704604 h 704604"/>
                <a:gd name="connsiteX6" fmla="*/ 70460 w 1409208"/>
                <a:gd name="connsiteY6" fmla="*/ 704604 h 704604"/>
                <a:gd name="connsiteX7" fmla="*/ 0 w 1409208"/>
                <a:gd name="connsiteY7" fmla="*/ 634144 h 704604"/>
                <a:gd name="connsiteX8" fmla="*/ 0 w 1409208"/>
                <a:gd name="connsiteY8" fmla="*/ 70460 h 70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9208" h="704604">
                  <a:moveTo>
                    <a:pt x="0" y="70460"/>
                  </a:moveTo>
                  <a:cubicBezTo>
                    <a:pt x="0" y="31546"/>
                    <a:pt x="31546" y="0"/>
                    <a:pt x="70460" y="0"/>
                  </a:cubicBezTo>
                  <a:lnTo>
                    <a:pt x="1338748" y="0"/>
                  </a:lnTo>
                  <a:cubicBezTo>
                    <a:pt x="1377662" y="0"/>
                    <a:pt x="1409208" y="31546"/>
                    <a:pt x="1409208" y="70460"/>
                  </a:cubicBezTo>
                  <a:lnTo>
                    <a:pt x="1409208" y="634144"/>
                  </a:lnTo>
                  <a:cubicBezTo>
                    <a:pt x="1409208" y="673058"/>
                    <a:pt x="1377662" y="704604"/>
                    <a:pt x="1338748" y="704604"/>
                  </a:cubicBezTo>
                  <a:lnTo>
                    <a:pt x="70460" y="704604"/>
                  </a:lnTo>
                  <a:cubicBezTo>
                    <a:pt x="31546" y="704604"/>
                    <a:pt x="0" y="673058"/>
                    <a:pt x="0" y="634144"/>
                  </a:cubicBezTo>
                  <a:lnTo>
                    <a:pt x="0" y="7046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fillRef>
            <a:effectRef idx="2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17" tIns="40957" rIns="51117" bIns="4095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dirty="0">
                  <a:solidFill>
                    <a:schemeClr val="tx1"/>
                  </a:solidFill>
                </a:rPr>
                <a:t>AANPASSINGS-VERMOGEN</a:t>
              </a:r>
              <a:br>
                <a:rPr lang="nl-NL" sz="1600" b="1" dirty="0">
                  <a:solidFill>
                    <a:schemeClr val="tx1"/>
                  </a:solidFill>
                </a:rPr>
              </a:br>
              <a:r>
                <a:rPr lang="nl-NL" sz="1600" b="1" dirty="0">
                  <a:solidFill>
                    <a:schemeClr val="tx1"/>
                  </a:solidFill>
                </a:rPr>
                <a:t>Van de organisatie</a:t>
              </a:r>
            </a:p>
          </p:txBody>
        </p:sp>
        <p:sp>
          <p:nvSpPr>
            <p:cNvPr id="33" name="Vrije vorm 32"/>
            <p:cNvSpPr/>
            <p:nvPr/>
          </p:nvSpPr>
          <p:spPr>
            <a:xfrm>
              <a:off x="9151625" y="4608836"/>
              <a:ext cx="1772263" cy="704604"/>
            </a:xfrm>
            <a:custGeom>
              <a:avLst/>
              <a:gdLst>
                <a:gd name="connsiteX0" fmla="*/ 0 w 1409208"/>
                <a:gd name="connsiteY0" fmla="*/ 70460 h 704604"/>
                <a:gd name="connsiteX1" fmla="*/ 70460 w 1409208"/>
                <a:gd name="connsiteY1" fmla="*/ 0 h 704604"/>
                <a:gd name="connsiteX2" fmla="*/ 1338748 w 1409208"/>
                <a:gd name="connsiteY2" fmla="*/ 0 h 704604"/>
                <a:gd name="connsiteX3" fmla="*/ 1409208 w 1409208"/>
                <a:gd name="connsiteY3" fmla="*/ 70460 h 704604"/>
                <a:gd name="connsiteX4" fmla="*/ 1409208 w 1409208"/>
                <a:gd name="connsiteY4" fmla="*/ 634144 h 704604"/>
                <a:gd name="connsiteX5" fmla="*/ 1338748 w 1409208"/>
                <a:gd name="connsiteY5" fmla="*/ 704604 h 704604"/>
                <a:gd name="connsiteX6" fmla="*/ 70460 w 1409208"/>
                <a:gd name="connsiteY6" fmla="*/ 704604 h 704604"/>
                <a:gd name="connsiteX7" fmla="*/ 0 w 1409208"/>
                <a:gd name="connsiteY7" fmla="*/ 634144 h 704604"/>
                <a:gd name="connsiteX8" fmla="*/ 0 w 1409208"/>
                <a:gd name="connsiteY8" fmla="*/ 70460 h 70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9208" h="704604">
                  <a:moveTo>
                    <a:pt x="0" y="70460"/>
                  </a:moveTo>
                  <a:cubicBezTo>
                    <a:pt x="0" y="31546"/>
                    <a:pt x="31546" y="0"/>
                    <a:pt x="70460" y="0"/>
                  </a:cubicBezTo>
                  <a:lnTo>
                    <a:pt x="1338748" y="0"/>
                  </a:lnTo>
                  <a:cubicBezTo>
                    <a:pt x="1377662" y="0"/>
                    <a:pt x="1409208" y="31546"/>
                    <a:pt x="1409208" y="70460"/>
                  </a:cubicBezTo>
                  <a:lnTo>
                    <a:pt x="1409208" y="634144"/>
                  </a:lnTo>
                  <a:cubicBezTo>
                    <a:pt x="1409208" y="673058"/>
                    <a:pt x="1377662" y="704604"/>
                    <a:pt x="1338748" y="704604"/>
                  </a:cubicBezTo>
                  <a:lnTo>
                    <a:pt x="70460" y="704604"/>
                  </a:lnTo>
                  <a:cubicBezTo>
                    <a:pt x="31546" y="704604"/>
                    <a:pt x="0" y="673058"/>
                    <a:pt x="0" y="634144"/>
                  </a:cubicBezTo>
                  <a:lnTo>
                    <a:pt x="0" y="7046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fillRef>
            <a:effectRef idx="2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17" tIns="40957" rIns="51117" bIns="409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dirty="0">
                  <a:solidFill>
                    <a:schemeClr val="tx1"/>
                  </a:solidFill>
                </a:rPr>
                <a:t>REALISATIE DOELSTELLINGEN</a:t>
              </a:r>
              <a:br>
                <a:rPr lang="nl-NL" sz="1600" b="1" dirty="0">
                  <a:solidFill>
                    <a:schemeClr val="tx1"/>
                  </a:solidFill>
                </a:rPr>
              </a:br>
              <a:r>
                <a:rPr lang="nl-NL" sz="1600" b="1" dirty="0">
                  <a:solidFill>
                    <a:schemeClr val="tx1"/>
                  </a:solidFill>
                </a:rPr>
                <a:t>Projectportfolio(‘s)</a:t>
              </a:r>
              <a:endParaRPr lang="nl-NL" sz="16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34" name="Vrije vorm 33"/>
            <p:cNvSpPr/>
            <p:nvPr/>
          </p:nvSpPr>
          <p:spPr>
            <a:xfrm>
              <a:off x="2942616" y="4608836"/>
              <a:ext cx="1315284" cy="704604"/>
            </a:xfrm>
            <a:custGeom>
              <a:avLst/>
              <a:gdLst>
                <a:gd name="connsiteX0" fmla="*/ 0 w 1409208"/>
                <a:gd name="connsiteY0" fmla="*/ 70460 h 704604"/>
                <a:gd name="connsiteX1" fmla="*/ 70460 w 1409208"/>
                <a:gd name="connsiteY1" fmla="*/ 0 h 704604"/>
                <a:gd name="connsiteX2" fmla="*/ 1338748 w 1409208"/>
                <a:gd name="connsiteY2" fmla="*/ 0 h 704604"/>
                <a:gd name="connsiteX3" fmla="*/ 1409208 w 1409208"/>
                <a:gd name="connsiteY3" fmla="*/ 70460 h 704604"/>
                <a:gd name="connsiteX4" fmla="*/ 1409208 w 1409208"/>
                <a:gd name="connsiteY4" fmla="*/ 634144 h 704604"/>
                <a:gd name="connsiteX5" fmla="*/ 1338748 w 1409208"/>
                <a:gd name="connsiteY5" fmla="*/ 704604 h 704604"/>
                <a:gd name="connsiteX6" fmla="*/ 70460 w 1409208"/>
                <a:gd name="connsiteY6" fmla="*/ 704604 h 704604"/>
                <a:gd name="connsiteX7" fmla="*/ 0 w 1409208"/>
                <a:gd name="connsiteY7" fmla="*/ 634144 h 704604"/>
                <a:gd name="connsiteX8" fmla="*/ 0 w 1409208"/>
                <a:gd name="connsiteY8" fmla="*/ 70460 h 704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9208" h="704604">
                  <a:moveTo>
                    <a:pt x="0" y="70460"/>
                  </a:moveTo>
                  <a:cubicBezTo>
                    <a:pt x="0" y="31546"/>
                    <a:pt x="31546" y="0"/>
                    <a:pt x="70460" y="0"/>
                  </a:cubicBezTo>
                  <a:lnTo>
                    <a:pt x="1338748" y="0"/>
                  </a:lnTo>
                  <a:cubicBezTo>
                    <a:pt x="1377662" y="0"/>
                    <a:pt x="1409208" y="31546"/>
                    <a:pt x="1409208" y="70460"/>
                  </a:cubicBezTo>
                  <a:lnTo>
                    <a:pt x="1409208" y="634144"/>
                  </a:lnTo>
                  <a:cubicBezTo>
                    <a:pt x="1409208" y="673058"/>
                    <a:pt x="1377662" y="704604"/>
                    <a:pt x="1338748" y="704604"/>
                  </a:cubicBezTo>
                  <a:lnTo>
                    <a:pt x="70460" y="704604"/>
                  </a:lnTo>
                  <a:cubicBezTo>
                    <a:pt x="31546" y="704604"/>
                    <a:pt x="0" y="673058"/>
                    <a:pt x="0" y="634144"/>
                  </a:cubicBezTo>
                  <a:lnTo>
                    <a:pt x="0" y="7046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fillRef>
            <a:effectRef idx="2">
              <a:schemeClr val="accent6">
                <a:shade val="50000"/>
                <a:hueOff val="147370"/>
                <a:satOff val="-6442"/>
                <a:lumOff val="175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117" tIns="40957" rIns="51117" bIns="4095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dirty="0">
                  <a:solidFill>
                    <a:schemeClr val="tx1"/>
                  </a:solidFill>
                </a:rPr>
                <a:t>CONTEXT/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600" b="1" dirty="0">
                  <a:solidFill>
                    <a:schemeClr val="tx1"/>
                  </a:solidFill>
                </a:rPr>
                <a:t>ORGANISATIE</a:t>
              </a:r>
            </a:p>
          </p:txBody>
        </p:sp>
      </p:grpSp>
      <p:sp>
        <p:nvSpPr>
          <p:cNvPr id="2" name="Tekstvak 1"/>
          <p:cNvSpPr txBox="1"/>
          <p:nvPr/>
        </p:nvSpPr>
        <p:spPr>
          <a:xfrm>
            <a:off x="8968234" y="104995"/>
            <a:ext cx="3104924" cy="92333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/>
              <a:t>Totaal overzicht op A4</a:t>
            </a:r>
          </a:p>
          <a:p>
            <a:r>
              <a:rPr lang="nl-NL" dirty="0"/>
              <a:t>Hogt Portfoliomanagement</a:t>
            </a:r>
          </a:p>
          <a:p>
            <a:r>
              <a:rPr lang="nl-NL" dirty="0"/>
              <a:t>Februari 2016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834" y="5291666"/>
            <a:ext cx="2961724" cy="1484272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grpSp>
        <p:nvGrpSpPr>
          <p:cNvPr id="99" name="Groep 98"/>
          <p:cNvGrpSpPr>
            <a:grpSpLocks noChangeAspect="1"/>
          </p:cNvGrpSpPr>
          <p:nvPr/>
        </p:nvGrpSpPr>
        <p:grpSpPr>
          <a:xfrm>
            <a:off x="3285871" y="4694163"/>
            <a:ext cx="5008152" cy="2117832"/>
            <a:chOff x="61943" y="725618"/>
            <a:chExt cx="11117333" cy="4701263"/>
          </a:xfrm>
        </p:grpSpPr>
        <p:sp>
          <p:nvSpPr>
            <p:cNvPr id="100" name="Afgeronde rechthoek 99"/>
            <p:cNvSpPr/>
            <p:nvPr/>
          </p:nvSpPr>
          <p:spPr>
            <a:xfrm>
              <a:off x="1990195" y="1093011"/>
              <a:ext cx="2146609" cy="83691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500" b="1" dirty="0" err="1">
                  <a:solidFill>
                    <a:schemeClr val="tx1"/>
                  </a:solidFill>
                </a:rPr>
                <a:t>Governance</a:t>
              </a:r>
              <a:r>
                <a:rPr lang="nl-NL" sz="500" b="1" dirty="0">
                  <a:solidFill>
                    <a:schemeClr val="tx1"/>
                  </a:solidFill>
                </a:rPr>
                <a:t>/</a:t>
              </a:r>
            </a:p>
            <a:p>
              <a:r>
                <a:rPr lang="nl-NL" sz="500" b="1" dirty="0">
                  <a:solidFill>
                    <a:schemeClr val="tx1"/>
                  </a:solidFill>
                </a:rPr>
                <a:t>Besluitvorming</a:t>
              </a:r>
            </a:p>
          </p:txBody>
        </p:sp>
        <p:sp>
          <p:nvSpPr>
            <p:cNvPr id="101" name="Afgeronde rechthoek 100"/>
            <p:cNvSpPr/>
            <p:nvPr/>
          </p:nvSpPr>
          <p:spPr>
            <a:xfrm>
              <a:off x="6650726" y="1080763"/>
              <a:ext cx="2212721" cy="83691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500" b="1" dirty="0">
                  <a:solidFill>
                    <a:schemeClr val="tx1"/>
                  </a:solidFill>
                </a:rPr>
                <a:t>Stakeholders/</a:t>
              </a:r>
            </a:p>
            <a:p>
              <a:r>
                <a:rPr lang="nl-NL" sz="500" b="1" dirty="0">
                  <a:solidFill>
                    <a:schemeClr val="tx1"/>
                  </a:solidFill>
                </a:rPr>
                <a:t>Communicatie</a:t>
              </a:r>
            </a:p>
          </p:txBody>
        </p:sp>
        <p:sp>
          <p:nvSpPr>
            <p:cNvPr id="102" name="Afgeronde rechthoek 101"/>
            <p:cNvSpPr/>
            <p:nvPr/>
          </p:nvSpPr>
          <p:spPr>
            <a:xfrm>
              <a:off x="8973939" y="1080763"/>
              <a:ext cx="2205337" cy="83691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500" b="1" dirty="0">
                  <a:solidFill>
                    <a:schemeClr val="tx1"/>
                  </a:solidFill>
                </a:rPr>
                <a:t>Systemen/ Tools</a:t>
              </a:r>
            </a:p>
          </p:txBody>
        </p:sp>
        <p:sp>
          <p:nvSpPr>
            <p:cNvPr id="103" name="Afgeronde rechthoek 102"/>
            <p:cNvSpPr/>
            <p:nvPr/>
          </p:nvSpPr>
          <p:spPr>
            <a:xfrm>
              <a:off x="182732" y="1303783"/>
              <a:ext cx="1453525" cy="83691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500" b="1" dirty="0">
                  <a:solidFill>
                    <a:schemeClr val="tx1"/>
                  </a:solidFill>
                </a:rPr>
                <a:t>Portfoliomanagement</a:t>
              </a:r>
            </a:p>
            <a:p>
              <a:r>
                <a:rPr lang="nl-NL" sz="500" b="1" dirty="0">
                  <a:solidFill>
                    <a:schemeClr val="tx1"/>
                  </a:solidFill>
                </a:rPr>
                <a:t>Ontwikkeling</a:t>
              </a:r>
            </a:p>
          </p:txBody>
        </p:sp>
        <p:sp>
          <p:nvSpPr>
            <p:cNvPr id="104" name="Afgeronde rechthoek 103"/>
            <p:cNvSpPr/>
            <p:nvPr/>
          </p:nvSpPr>
          <p:spPr>
            <a:xfrm>
              <a:off x="182732" y="2253426"/>
              <a:ext cx="1453525" cy="83691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500" b="1" dirty="0">
                  <a:solidFill>
                    <a:schemeClr val="tx1"/>
                  </a:solidFill>
                </a:rPr>
                <a:t>Algemeen/</a:t>
              </a:r>
            </a:p>
            <a:p>
              <a:r>
                <a:rPr lang="nl-NL" sz="500" b="1" dirty="0">
                  <a:solidFill>
                    <a:schemeClr val="tx1"/>
                  </a:solidFill>
                </a:rPr>
                <a:t>Kaders</a:t>
              </a:r>
            </a:p>
          </p:txBody>
        </p:sp>
        <p:sp>
          <p:nvSpPr>
            <p:cNvPr id="105" name="Afgeronde rechthoek 104"/>
            <p:cNvSpPr/>
            <p:nvPr/>
          </p:nvSpPr>
          <p:spPr>
            <a:xfrm>
              <a:off x="7457210" y="2251261"/>
              <a:ext cx="1862566" cy="83876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500" b="1" dirty="0">
                  <a:solidFill>
                    <a:schemeClr val="tx1"/>
                  </a:solidFill>
                </a:rPr>
                <a:t>Balanceren</a:t>
              </a:r>
            </a:p>
          </p:txBody>
        </p:sp>
        <p:sp>
          <p:nvSpPr>
            <p:cNvPr id="106" name="Afgeronde rechthoek 105"/>
            <p:cNvSpPr/>
            <p:nvPr/>
          </p:nvSpPr>
          <p:spPr>
            <a:xfrm>
              <a:off x="9415898" y="2233686"/>
              <a:ext cx="1763377" cy="83876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500" b="1" dirty="0">
                  <a:solidFill>
                    <a:schemeClr val="tx1"/>
                  </a:solidFill>
                </a:rPr>
                <a:t>Plannen</a:t>
              </a:r>
            </a:p>
          </p:txBody>
        </p:sp>
        <p:sp>
          <p:nvSpPr>
            <p:cNvPr id="107" name="Afgeronde rechthoek 106"/>
            <p:cNvSpPr/>
            <p:nvPr/>
          </p:nvSpPr>
          <p:spPr>
            <a:xfrm>
              <a:off x="1990199" y="2245408"/>
              <a:ext cx="1769228" cy="83876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500" b="1" dirty="0">
                  <a:solidFill>
                    <a:schemeClr val="tx1"/>
                  </a:solidFill>
                </a:rPr>
                <a:t>Kennen</a:t>
              </a:r>
            </a:p>
          </p:txBody>
        </p:sp>
        <p:sp>
          <p:nvSpPr>
            <p:cNvPr id="108" name="Afgeronde rechthoek 107"/>
            <p:cNvSpPr/>
            <p:nvPr/>
          </p:nvSpPr>
          <p:spPr>
            <a:xfrm>
              <a:off x="5629099" y="2255768"/>
              <a:ext cx="1734774" cy="83876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500" b="1" dirty="0">
                  <a:solidFill>
                    <a:schemeClr val="tx1"/>
                  </a:solidFill>
                </a:rPr>
                <a:t>Prioriteren</a:t>
              </a:r>
            </a:p>
          </p:txBody>
        </p:sp>
        <p:sp>
          <p:nvSpPr>
            <p:cNvPr id="109" name="Afgeronde rechthoek 108"/>
            <p:cNvSpPr/>
            <p:nvPr/>
          </p:nvSpPr>
          <p:spPr>
            <a:xfrm>
              <a:off x="3855546" y="2263510"/>
              <a:ext cx="1677433" cy="83876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500" b="1" dirty="0">
                  <a:solidFill>
                    <a:schemeClr val="tx1"/>
                  </a:solidFill>
                </a:rPr>
                <a:t>Indelen</a:t>
              </a:r>
            </a:p>
          </p:txBody>
        </p:sp>
        <p:sp>
          <p:nvSpPr>
            <p:cNvPr id="110" name="Afgeronde rechthoek 109"/>
            <p:cNvSpPr/>
            <p:nvPr/>
          </p:nvSpPr>
          <p:spPr>
            <a:xfrm>
              <a:off x="7457211" y="4577114"/>
              <a:ext cx="1862565" cy="83876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500" b="1" dirty="0">
                  <a:solidFill>
                    <a:schemeClr val="tx1"/>
                  </a:solidFill>
                </a:rPr>
                <a:t>Risico Management</a:t>
              </a:r>
            </a:p>
          </p:txBody>
        </p:sp>
        <p:sp>
          <p:nvSpPr>
            <p:cNvPr id="111" name="Afgeronde rechthoek 110"/>
            <p:cNvSpPr/>
            <p:nvPr/>
          </p:nvSpPr>
          <p:spPr>
            <a:xfrm>
              <a:off x="9413115" y="4577114"/>
              <a:ext cx="1760617" cy="83876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500" b="1" dirty="0">
                  <a:solidFill>
                    <a:schemeClr val="tx1"/>
                  </a:solidFill>
                </a:rPr>
                <a:t>Resource Management</a:t>
              </a:r>
            </a:p>
          </p:txBody>
        </p:sp>
        <p:sp>
          <p:nvSpPr>
            <p:cNvPr id="112" name="Afgeronde rechthoek 111"/>
            <p:cNvSpPr/>
            <p:nvPr/>
          </p:nvSpPr>
          <p:spPr>
            <a:xfrm>
              <a:off x="1990196" y="4571249"/>
              <a:ext cx="1769229" cy="83876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500" b="1" dirty="0">
                  <a:solidFill>
                    <a:schemeClr val="tx1"/>
                  </a:solidFill>
                </a:rPr>
                <a:t>Project beheersing</a:t>
              </a:r>
            </a:p>
          </p:txBody>
        </p:sp>
        <p:sp>
          <p:nvSpPr>
            <p:cNvPr id="113" name="Afgeronde rechthoek 112"/>
            <p:cNvSpPr/>
            <p:nvPr/>
          </p:nvSpPr>
          <p:spPr>
            <a:xfrm>
              <a:off x="5624932" y="4588118"/>
              <a:ext cx="1738942" cy="83876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500" b="1" dirty="0">
                  <a:solidFill>
                    <a:schemeClr val="tx1"/>
                  </a:solidFill>
                </a:rPr>
                <a:t>Financieel</a:t>
              </a:r>
            </a:p>
            <a:p>
              <a:r>
                <a:rPr lang="nl-NL" sz="500" b="1" dirty="0">
                  <a:solidFill>
                    <a:schemeClr val="tx1"/>
                  </a:solidFill>
                </a:rPr>
                <a:t>Management</a:t>
              </a:r>
            </a:p>
          </p:txBody>
        </p:sp>
        <p:sp>
          <p:nvSpPr>
            <p:cNvPr id="114" name="Afgeronde rechthoek 113"/>
            <p:cNvSpPr/>
            <p:nvPr/>
          </p:nvSpPr>
          <p:spPr>
            <a:xfrm>
              <a:off x="3855547" y="4571249"/>
              <a:ext cx="1673261" cy="83876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500" b="1" dirty="0">
                  <a:solidFill>
                    <a:schemeClr val="tx1"/>
                  </a:solidFill>
                </a:rPr>
                <a:t>Baten </a:t>
              </a:r>
            </a:p>
            <a:p>
              <a:r>
                <a:rPr lang="nl-NL" sz="500" b="1" dirty="0">
                  <a:solidFill>
                    <a:schemeClr val="tx1"/>
                  </a:solidFill>
                </a:rPr>
                <a:t>Management</a:t>
              </a:r>
            </a:p>
          </p:txBody>
        </p:sp>
        <p:sp>
          <p:nvSpPr>
            <p:cNvPr id="115" name="Afgeronde rechthoek 114"/>
            <p:cNvSpPr/>
            <p:nvPr/>
          </p:nvSpPr>
          <p:spPr>
            <a:xfrm>
              <a:off x="1990195" y="3456505"/>
              <a:ext cx="4550035" cy="83691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500" b="1" dirty="0">
                  <a:solidFill>
                    <a:schemeClr val="tx1"/>
                  </a:solidFill>
                </a:rPr>
                <a:t>Project levenscyclus</a:t>
              </a:r>
            </a:p>
          </p:txBody>
        </p:sp>
        <p:sp>
          <p:nvSpPr>
            <p:cNvPr id="116" name="Afgeronde rechthoek 115"/>
            <p:cNvSpPr/>
            <p:nvPr/>
          </p:nvSpPr>
          <p:spPr>
            <a:xfrm>
              <a:off x="6623696" y="3456505"/>
              <a:ext cx="4555579" cy="83691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r>
                <a:rPr lang="nl-NL" sz="500" b="1" dirty="0">
                  <a:solidFill>
                    <a:schemeClr val="tx1"/>
                  </a:solidFill>
                </a:rPr>
                <a:t>Portfolio- en Project informatie</a:t>
              </a:r>
            </a:p>
          </p:txBody>
        </p:sp>
        <p:pic>
          <p:nvPicPr>
            <p:cNvPr id="117" name="Afbeelding 11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81" y="1356472"/>
              <a:ext cx="1354626" cy="392924"/>
            </a:xfrm>
            <a:prstGeom prst="rect">
              <a:avLst/>
            </a:prstGeom>
          </p:spPr>
        </p:pic>
        <p:pic>
          <p:nvPicPr>
            <p:cNvPr id="118" name="Afbeelding 117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550" y="2315556"/>
              <a:ext cx="692188" cy="724805"/>
            </a:xfrm>
            <a:prstGeom prst="rect">
              <a:avLst/>
            </a:prstGeom>
          </p:spPr>
        </p:pic>
        <p:grpSp>
          <p:nvGrpSpPr>
            <p:cNvPr id="119" name="Groep 118"/>
            <p:cNvGrpSpPr/>
            <p:nvPr/>
          </p:nvGrpSpPr>
          <p:grpSpPr>
            <a:xfrm>
              <a:off x="4262439" y="1022666"/>
              <a:ext cx="2292932" cy="1007740"/>
              <a:chOff x="1990195" y="2144330"/>
              <a:chExt cx="2292932" cy="1007740"/>
            </a:xfrm>
          </p:grpSpPr>
          <p:sp>
            <p:nvSpPr>
              <p:cNvPr id="155" name="Afgeronde rechthoek 154"/>
              <p:cNvSpPr/>
              <p:nvPr/>
            </p:nvSpPr>
            <p:spPr>
              <a:xfrm>
                <a:off x="1990195" y="2202432"/>
                <a:ext cx="2292932" cy="836910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r>
                  <a:rPr lang="nl-NL" sz="500" b="1" dirty="0">
                    <a:solidFill>
                      <a:schemeClr val="tx1"/>
                    </a:solidFill>
                  </a:rPr>
                  <a:t>Organisatie</a:t>
                </a:r>
              </a:p>
            </p:txBody>
          </p:sp>
          <p:pic>
            <p:nvPicPr>
              <p:cNvPr id="156" name="Afbeelding 155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4810" y="2144330"/>
                <a:ext cx="1007740" cy="1007740"/>
              </a:xfrm>
              <a:prstGeom prst="rect">
                <a:avLst/>
              </a:prstGeom>
            </p:spPr>
          </p:pic>
        </p:grpSp>
        <p:pic>
          <p:nvPicPr>
            <p:cNvPr id="120" name="Afbeelding 119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053" y="1129014"/>
              <a:ext cx="881139" cy="881139"/>
            </a:xfrm>
            <a:prstGeom prst="rect">
              <a:avLst/>
            </a:prstGeom>
          </p:spPr>
        </p:pic>
        <p:pic>
          <p:nvPicPr>
            <p:cNvPr id="121" name="Afbeelding 120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562" y="1162340"/>
              <a:ext cx="1133930" cy="698252"/>
            </a:xfrm>
            <a:prstGeom prst="rect">
              <a:avLst/>
            </a:prstGeom>
          </p:spPr>
        </p:pic>
        <p:pic>
          <p:nvPicPr>
            <p:cNvPr id="122" name="Afbeelding 121"/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2356" y="1138899"/>
              <a:ext cx="771939" cy="755333"/>
            </a:xfrm>
            <a:prstGeom prst="rect">
              <a:avLst/>
            </a:prstGeom>
          </p:spPr>
        </p:pic>
        <p:pic>
          <p:nvPicPr>
            <p:cNvPr id="123" name="Afbeelding 1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01261" y="2369469"/>
              <a:ext cx="719298" cy="567195"/>
            </a:xfrm>
            <a:prstGeom prst="rect">
              <a:avLst/>
            </a:prstGeom>
          </p:spPr>
        </p:pic>
        <p:pic>
          <p:nvPicPr>
            <p:cNvPr id="124" name="Afbeelding 123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90262" y="2337858"/>
              <a:ext cx="1072976" cy="1072976"/>
            </a:xfrm>
            <a:prstGeom prst="rect">
              <a:avLst/>
            </a:prstGeom>
          </p:spPr>
        </p:pic>
        <p:pic>
          <p:nvPicPr>
            <p:cNvPr id="125" name="Afbeelding 1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88440" y="2343699"/>
              <a:ext cx="670511" cy="618734"/>
            </a:xfrm>
            <a:prstGeom prst="rect">
              <a:avLst/>
            </a:prstGeom>
          </p:spPr>
        </p:pic>
        <p:pic>
          <p:nvPicPr>
            <p:cNvPr id="126" name="Afbeelding 1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0203" y="2353436"/>
              <a:ext cx="622765" cy="643426"/>
            </a:xfrm>
            <a:prstGeom prst="rect">
              <a:avLst/>
            </a:prstGeom>
          </p:spPr>
        </p:pic>
        <p:pic>
          <p:nvPicPr>
            <p:cNvPr id="127" name="Afbeelding 126"/>
            <p:cNvPicPr>
              <a:picLocks noChangeAspect="1"/>
            </p:cNvPicPr>
            <p:nvPr/>
          </p:nvPicPr>
          <p:blipFill>
            <a:blip r:embed="rId1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6607" y="2369469"/>
              <a:ext cx="609333" cy="610130"/>
            </a:xfrm>
            <a:prstGeom prst="rect">
              <a:avLst/>
            </a:prstGeom>
          </p:spPr>
        </p:pic>
        <p:grpSp>
          <p:nvGrpSpPr>
            <p:cNvPr id="128" name="Groep 127"/>
            <p:cNvGrpSpPr>
              <a:grpSpLocks noChangeAspect="1"/>
            </p:cNvGrpSpPr>
            <p:nvPr/>
          </p:nvGrpSpPr>
          <p:grpSpPr>
            <a:xfrm>
              <a:off x="2203501" y="3524958"/>
              <a:ext cx="4078689" cy="562123"/>
              <a:chOff x="685800" y="3026009"/>
              <a:chExt cx="8253413" cy="1137481"/>
            </a:xfrm>
          </p:grpSpPr>
          <p:sp>
            <p:nvSpPr>
              <p:cNvPr id="140" name="Trapezium 139"/>
              <p:cNvSpPr/>
              <p:nvPr/>
            </p:nvSpPr>
            <p:spPr>
              <a:xfrm rot="5400000">
                <a:off x="883822" y="2827987"/>
                <a:ext cx="1137481" cy="1533526"/>
              </a:xfrm>
              <a:prstGeom prst="trapezoid">
                <a:avLst>
                  <a:gd name="adj" fmla="val 30067"/>
                </a:avLst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1" name="Trapezium 140"/>
              <p:cNvSpPr/>
              <p:nvPr/>
            </p:nvSpPr>
            <p:spPr>
              <a:xfrm rot="5400000">
                <a:off x="3272311" y="2318863"/>
                <a:ext cx="444411" cy="2550384"/>
              </a:xfrm>
              <a:prstGeom prst="trapezoid">
                <a:avLst>
                  <a:gd name="adj" fmla="val 10171"/>
                </a:avLst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nl-NL" sz="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Trapezium 141"/>
              <p:cNvSpPr/>
              <p:nvPr/>
            </p:nvSpPr>
            <p:spPr>
              <a:xfrm rot="5400000">
                <a:off x="5872419" y="2316766"/>
                <a:ext cx="352428" cy="2557848"/>
              </a:xfrm>
              <a:prstGeom prst="trapezoid">
                <a:avLst>
                  <a:gd name="adj" fmla="val 10171"/>
                </a:avLst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nl-NL" sz="2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3" name="Trapezium 142"/>
              <p:cNvSpPr/>
              <p:nvPr/>
            </p:nvSpPr>
            <p:spPr>
              <a:xfrm rot="5400000">
                <a:off x="7995272" y="2794624"/>
                <a:ext cx="276225" cy="1611656"/>
              </a:xfrm>
              <a:prstGeom prst="trapezoid">
                <a:avLst>
                  <a:gd name="adj" fmla="val 10171"/>
                </a:avLst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nl-NL" sz="2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4" name="Stroomdiagram: Verbindingslijn 143"/>
              <p:cNvSpPr>
                <a:spLocks noChangeAspect="1"/>
              </p:cNvSpPr>
              <p:nvPr/>
            </p:nvSpPr>
            <p:spPr>
              <a:xfrm>
                <a:off x="853460" y="3207542"/>
                <a:ext cx="328613" cy="328613"/>
              </a:xfrm>
              <a:prstGeom prst="flowChartConnector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"/>
              </a:p>
            </p:txBody>
          </p:sp>
          <p:sp>
            <p:nvSpPr>
              <p:cNvPr id="145" name="Stroomdiagram: Verbindingslijn 144"/>
              <p:cNvSpPr>
                <a:spLocks noChangeAspect="1"/>
              </p:cNvSpPr>
              <p:nvPr/>
            </p:nvSpPr>
            <p:spPr>
              <a:xfrm>
                <a:off x="1452561" y="3404738"/>
                <a:ext cx="401997" cy="401997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"/>
              </a:p>
            </p:txBody>
          </p:sp>
          <p:sp>
            <p:nvSpPr>
              <p:cNvPr id="146" name="Stroomdiagram: Verbindingslijn 145"/>
              <p:cNvSpPr>
                <a:spLocks noChangeAspect="1"/>
              </p:cNvSpPr>
              <p:nvPr/>
            </p:nvSpPr>
            <p:spPr>
              <a:xfrm>
                <a:off x="1027290" y="3700467"/>
                <a:ext cx="181526" cy="181526"/>
              </a:xfrm>
              <a:prstGeom prst="flowChartConnector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"/>
              </a:p>
            </p:txBody>
          </p:sp>
          <p:sp>
            <p:nvSpPr>
              <p:cNvPr id="147" name="Stroomdiagram: Verbindingslijn 146"/>
              <p:cNvSpPr>
                <a:spLocks noChangeAspect="1"/>
              </p:cNvSpPr>
              <p:nvPr/>
            </p:nvSpPr>
            <p:spPr>
              <a:xfrm>
                <a:off x="2159670" y="3518941"/>
                <a:ext cx="181526" cy="181526"/>
              </a:xfrm>
              <a:prstGeom prst="flowChartConnector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"/>
              </a:p>
            </p:txBody>
          </p:sp>
          <p:sp>
            <p:nvSpPr>
              <p:cNvPr id="148" name="Stroomdiagram: Verbindingslijn 147"/>
              <p:cNvSpPr>
                <a:spLocks noChangeAspect="1"/>
              </p:cNvSpPr>
              <p:nvPr/>
            </p:nvSpPr>
            <p:spPr>
              <a:xfrm>
                <a:off x="3042718" y="3646888"/>
                <a:ext cx="181526" cy="181526"/>
              </a:xfrm>
              <a:prstGeom prst="flowChartConnector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"/>
              </a:p>
            </p:txBody>
          </p:sp>
          <p:sp>
            <p:nvSpPr>
              <p:cNvPr id="149" name="Stroomdiagram: Verbindingslijn 148"/>
              <p:cNvSpPr>
                <a:spLocks noChangeAspect="1"/>
              </p:cNvSpPr>
              <p:nvPr/>
            </p:nvSpPr>
            <p:spPr>
              <a:xfrm>
                <a:off x="4466311" y="3447640"/>
                <a:ext cx="181526" cy="181526"/>
              </a:xfrm>
              <a:prstGeom prst="flowChartConnector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"/>
              </a:p>
            </p:txBody>
          </p:sp>
          <p:sp>
            <p:nvSpPr>
              <p:cNvPr id="150" name="Stroomdiagram: Verbindingslijn 149"/>
              <p:cNvSpPr>
                <a:spLocks noChangeAspect="1"/>
              </p:cNvSpPr>
              <p:nvPr/>
            </p:nvSpPr>
            <p:spPr>
              <a:xfrm>
                <a:off x="5020928" y="3542172"/>
                <a:ext cx="222586" cy="222586"/>
              </a:xfrm>
              <a:prstGeom prst="flowChartConnector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"/>
              </a:p>
            </p:txBody>
          </p:sp>
          <p:sp>
            <p:nvSpPr>
              <p:cNvPr id="151" name="Stroomdiagram: Verbindingslijn 150"/>
              <p:cNvSpPr>
                <a:spLocks noChangeAspect="1"/>
              </p:cNvSpPr>
              <p:nvPr/>
            </p:nvSpPr>
            <p:spPr>
              <a:xfrm>
                <a:off x="5846576" y="3460203"/>
                <a:ext cx="222586" cy="222586"/>
              </a:xfrm>
              <a:prstGeom prst="flowChartConnector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"/>
              </a:p>
            </p:txBody>
          </p:sp>
          <p:sp>
            <p:nvSpPr>
              <p:cNvPr id="152" name="Stroomdiagram: Verbindingslijn 151"/>
              <p:cNvSpPr>
                <a:spLocks noChangeAspect="1"/>
              </p:cNvSpPr>
              <p:nvPr/>
            </p:nvSpPr>
            <p:spPr>
              <a:xfrm>
                <a:off x="6580680" y="3519262"/>
                <a:ext cx="222586" cy="222586"/>
              </a:xfrm>
              <a:prstGeom prst="flowChartConnector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"/>
              </a:p>
            </p:txBody>
          </p:sp>
          <p:sp>
            <p:nvSpPr>
              <p:cNvPr id="153" name="Stroomdiagram: Verbindingslijn 152"/>
              <p:cNvSpPr>
                <a:spLocks noChangeAspect="1"/>
              </p:cNvSpPr>
              <p:nvPr/>
            </p:nvSpPr>
            <p:spPr>
              <a:xfrm>
                <a:off x="7541505" y="3518941"/>
                <a:ext cx="181526" cy="181526"/>
              </a:xfrm>
              <a:prstGeom prst="flowChartConnector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"/>
              </a:p>
            </p:txBody>
          </p:sp>
          <p:sp>
            <p:nvSpPr>
              <p:cNvPr id="154" name="Stroomdiagram: Verbindingslijn 153"/>
              <p:cNvSpPr>
                <a:spLocks noChangeAspect="1"/>
              </p:cNvSpPr>
              <p:nvPr/>
            </p:nvSpPr>
            <p:spPr>
              <a:xfrm>
                <a:off x="8404424" y="3515811"/>
                <a:ext cx="181526" cy="181526"/>
              </a:xfrm>
              <a:prstGeom prst="flowChartConnector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00"/>
              </a:p>
            </p:txBody>
          </p:sp>
        </p:grpSp>
        <p:sp>
          <p:nvSpPr>
            <p:cNvPr id="129" name="Ovaal 128"/>
            <p:cNvSpPr/>
            <p:nvPr/>
          </p:nvSpPr>
          <p:spPr>
            <a:xfrm>
              <a:off x="6698779" y="3619032"/>
              <a:ext cx="4342847" cy="37328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 cmpd="dbl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500" dirty="0">
                <a:solidFill>
                  <a:schemeClr val="tx1"/>
                </a:solidFill>
              </a:endParaRPr>
            </a:p>
          </p:txBody>
        </p:sp>
        <p:pic>
          <p:nvPicPr>
            <p:cNvPr id="130" name="Afbeelding 129"/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2167" y="4644286"/>
              <a:ext cx="1236000" cy="437236"/>
            </a:xfrm>
            <a:prstGeom prst="rect">
              <a:avLst/>
            </a:prstGeom>
          </p:spPr>
        </p:pic>
        <p:pic>
          <p:nvPicPr>
            <p:cNvPr id="131" name="Afbeelding 130"/>
            <p:cNvPicPr>
              <a:picLocks noChangeAspect="1"/>
            </p:cNvPicPr>
            <p:nvPr/>
          </p:nvPicPr>
          <p:blipFill>
            <a:blip r:embed="rId1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334" y="4609006"/>
              <a:ext cx="724517" cy="724517"/>
            </a:xfrm>
            <a:prstGeom prst="rect">
              <a:avLst/>
            </a:prstGeom>
          </p:spPr>
        </p:pic>
        <p:pic>
          <p:nvPicPr>
            <p:cNvPr id="132" name="Afbeelding 131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8813" y="4644286"/>
              <a:ext cx="739337" cy="741577"/>
            </a:xfrm>
            <a:prstGeom prst="rect">
              <a:avLst/>
            </a:prstGeom>
          </p:spPr>
        </p:pic>
        <p:pic>
          <p:nvPicPr>
            <p:cNvPr id="133" name="Afbeelding 132"/>
            <p:cNvPicPr>
              <a:picLocks noChangeAspect="1"/>
            </p:cNvPicPr>
            <p:nvPr/>
          </p:nvPicPr>
          <p:blipFill>
            <a:blip r:embed="rId1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1781" y="4602685"/>
              <a:ext cx="937610" cy="625073"/>
            </a:xfrm>
            <a:prstGeom prst="rect">
              <a:avLst/>
            </a:prstGeom>
          </p:spPr>
        </p:pic>
        <p:pic>
          <p:nvPicPr>
            <p:cNvPr id="134" name="Afbeelding 13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8903" y="4621920"/>
              <a:ext cx="748363" cy="532594"/>
            </a:xfrm>
            <a:prstGeom prst="rect">
              <a:avLst/>
            </a:prstGeom>
          </p:spPr>
        </p:pic>
        <p:sp>
          <p:nvSpPr>
            <p:cNvPr id="135" name="Tekstvak 134"/>
            <p:cNvSpPr txBox="1"/>
            <p:nvPr/>
          </p:nvSpPr>
          <p:spPr>
            <a:xfrm>
              <a:off x="61943" y="912379"/>
              <a:ext cx="1680287" cy="444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700" b="1" dirty="0"/>
                <a:t>Overkoepelend</a:t>
              </a:r>
            </a:p>
          </p:txBody>
        </p:sp>
        <p:sp>
          <p:nvSpPr>
            <p:cNvPr id="136" name="Tekstvak 135"/>
            <p:cNvSpPr txBox="1"/>
            <p:nvPr/>
          </p:nvSpPr>
          <p:spPr>
            <a:xfrm>
              <a:off x="1843870" y="725618"/>
              <a:ext cx="3242433" cy="444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700" b="1" dirty="0"/>
                <a:t>Portfoliomanagement Organisatie</a:t>
              </a:r>
            </a:p>
          </p:txBody>
        </p:sp>
        <p:sp>
          <p:nvSpPr>
            <p:cNvPr id="137" name="Tekstvak 136"/>
            <p:cNvSpPr txBox="1"/>
            <p:nvPr/>
          </p:nvSpPr>
          <p:spPr>
            <a:xfrm>
              <a:off x="1848936" y="1876824"/>
              <a:ext cx="2772723" cy="444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700" b="1" dirty="0"/>
                <a:t>Portfolio Definitie Processen</a:t>
              </a:r>
            </a:p>
          </p:txBody>
        </p:sp>
        <p:sp>
          <p:nvSpPr>
            <p:cNvPr id="138" name="Tekstvak 137"/>
            <p:cNvSpPr txBox="1"/>
            <p:nvPr/>
          </p:nvSpPr>
          <p:spPr>
            <a:xfrm>
              <a:off x="1823814" y="3080509"/>
              <a:ext cx="3285134" cy="444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700" b="1" dirty="0"/>
                <a:t>Portfoliostructuren en - Informatie</a:t>
              </a:r>
            </a:p>
          </p:txBody>
        </p:sp>
        <p:sp>
          <p:nvSpPr>
            <p:cNvPr id="139" name="Tekstvak 138"/>
            <p:cNvSpPr txBox="1"/>
            <p:nvPr/>
          </p:nvSpPr>
          <p:spPr>
            <a:xfrm>
              <a:off x="1866424" y="4234157"/>
              <a:ext cx="2932853" cy="444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700" b="1" dirty="0"/>
                <a:t>Portfolio Uitvoering Processen</a:t>
              </a:r>
            </a:p>
          </p:txBody>
        </p:sp>
      </p:grp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28</a:t>
            </a:fld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4017593068"/>
      </p:ext>
    </p:extLst>
  </p:cSld>
  <p:clrMapOvr>
    <a:masterClrMapping/>
  </p:clrMapOvr>
</p:sld>
</file>

<file path=ppt/slides/slide2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Processen rond de portfoliotafel </a:t>
            </a:r>
            <a:br>
              <a:rPr lang="nl-NL" dirty="0"/>
            </a:br>
            <a:r>
              <a:rPr lang="nl-NL" dirty="0"/>
              <a:t>schematisch weergegeven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Incl. de benodigde hulpmiddelen</a:t>
            </a:r>
          </a:p>
        </p:txBody>
      </p:sp>
    </p:spTree>
    <p:extLst>
      <p:ext uri="{BB962C8B-B14F-4D97-AF65-F5344CB8AC3E}">
        <p14:creationId xmlns:p14="http://schemas.microsoft.com/office/powerpoint/2010/main" val="1567523714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resultaat uit uw projectportfolio</a:t>
            </a:r>
            <a:br>
              <a:rPr lang="nl-NL" dirty="0"/>
            </a:br>
            <a:r>
              <a:rPr lang="nl-NL" dirty="0"/>
              <a:t>Door meer Focus, Grip en Transparantie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4382924"/>
              </p:ext>
            </p:extLst>
          </p:nvPr>
        </p:nvGraphicFramePr>
        <p:xfrm>
          <a:off x="838200" y="1825625"/>
          <a:ext cx="10515600" cy="38455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NL" dirty="0"/>
                    </a:p>
                    <a:p>
                      <a:endParaRPr lang="nl-NL" dirty="0"/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In lijn </a:t>
                      </a:r>
                      <a:r>
                        <a:rPr lang="nl-NL" baseline="0" dirty="0"/>
                        <a:t>met strategische doelen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Periodieke voortgang van alle lopende projecten in samenhang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Juiste info op het juiste moment bij de juiste stakeholder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Duidelijke prioriteiten stellen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Besluiten nemen / ingrijpen op  lopende projecten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Heldere processen in besluitvorming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Haalbaar met beschikbare middelen en mensen/</a:t>
                      </a:r>
                      <a:r>
                        <a:rPr lang="nl-NL" baseline="0" dirty="0"/>
                        <a:t> organisatie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Bewaking van de geld, resources en risico’s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Informatie over de projecten</a:t>
                      </a:r>
                      <a:r>
                        <a:rPr lang="nl-NL" baseline="0" dirty="0"/>
                        <a:t> is breed beschikbaar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Omgaan met nieuwe ideeën/ projecten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Overzicht/ Inzicht op de stand en vooruitzichten van projecten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Samenhang tussen de projecten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Vrije vorm 4"/>
          <p:cNvSpPr/>
          <p:nvPr/>
        </p:nvSpPr>
        <p:spPr>
          <a:xfrm>
            <a:off x="1612405" y="1915916"/>
            <a:ext cx="1780078" cy="704604"/>
          </a:xfrm>
          <a:custGeom>
            <a:avLst/>
            <a:gdLst>
              <a:gd name="connsiteX0" fmla="*/ 0 w 1409208"/>
              <a:gd name="connsiteY0" fmla="*/ 70460 h 704604"/>
              <a:gd name="connsiteX1" fmla="*/ 70460 w 1409208"/>
              <a:gd name="connsiteY1" fmla="*/ 0 h 704604"/>
              <a:gd name="connsiteX2" fmla="*/ 1338748 w 1409208"/>
              <a:gd name="connsiteY2" fmla="*/ 0 h 704604"/>
              <a:gd name="connsiteX3" fmla="*/ 1409208 w 1409208"/>
              <a:gd name="connsiteY3" fmla="*/ 70460 h 704604"/>
              <a:gd name="connsiteX4" fmla="*/ 1409208 w 1409208"/>
              <a:gd name="connsiteY4" fmla="*/ 634144 h 704604"/>
              <a:gd name="connsiteX5" fmla="*/ 1338748 w 1409208"/>
              <a:gd name="connsiteY5" fmla="*/ 704604 h 704604"/>
              <a:gd name="connsiteX6" fmla="*/ 70460 w 1409208"/>
              <a:gd name="connsiteY6" fmla="*/ 704604 h 704604"/>
              <a:gd name="connsiteX7" fmla="*/ 0 w 1409208"/>
              <a:gd name="connsiteY7" fmla="*/ 634144 h 704604"/>
              <a:gd name="connsiteX8" fmla="*/ 0 w 1409208"/>
              <a:gd name="connsiteY8" fmla="*/ 70460 h 70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9208" h="704604">
                <a:moveTo>
                  <a:pt x="0" y="70460"/>
                </a:moveTo>
                <a:cubicBezTo>
                  <a:pt x="0" y="31546"/>
                  <a:pt x="31546" y="0"/>
                  <a:pt x="70460" y="0"/>
                </a:cubicBezTo>
                <a:lnTo>
                  <a:pt x="1338748" y="0"/>
                </a:lnTo>
                <a:cubicBezTo>
                  <a:pt x="1377662" y="0"/>
                  <a:pt x="1409208" y="31546"/>
                  <a:pt x="1409208" y="70460"/>
                </a:cubicBezTo>
                <a:lnTo>
                  <a:pt x="1409208" y="634144"/>
                </a:lnTo>
                <a:cubicBezTo>
                  <a:pt x="1409208" y="673058"/>
                  <a:pt x="1377662" y="704604"/>
                  <a:pt x="1338748" y="704604"/>
                </a:cubicBezTo>
                <a:lnTo>
                  <a:pt x="70460" y="704604"/>
                </a:lnTo>
                <a:cubicBezTo>
                  <a:pt x="31546" y="704604"/>
                  <a:pt x="0" y="673058"/>
                  <a:pt x="0" y="634144"/>
                </a:cubicBezTo>
                <a:lnTo>
                  <a:pt x="0" y="7046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147370"/>
              <a:satOff val="-6442"/>
              <a:lumOff val="17584"/>
              <a:alphaOff val="0"/>
            </a:schemeClr>
          </a:fillRef>
          <a:effectRef idx="2">
            <a:schemeClr val="accent6">
              <a:shade val="50000"/>
              <a:hueOff val="147370"/>
              <a:satOff val="-6442"/>
              <a:lumOff val="175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117" tIns="40957" rIns="51117" bIns="40957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1600" b="1" dirty="0">
                <a:solidFill>
                  <a:schemeClr val="tx1"/>
                </a:solidFill>
              </a:rPr>
              <a:t>FOCUS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1600" b="1" dirty="0">
                <a:solidFill>
                  <a:schemeClr val="tx1"/>
                </a:solidFill>
              </a:rPr>
              <a:t>Keuzes maken</a:t>
            </a:r>
          </a:p>
        </p:txBody>
      </p:sp>
      <p:sp>
        <p:nvSpPr>
          <p:cNvPr id="6" name="Vrije vorm 5"/>
          <p:cNvSpPr/>
          <p:nvPr/>
        </p:nvSpPr>
        <p:spPr>
          <a:xfrm>
            <a:off x="4974496" y="1915916"/>
            <a:ext cx="1761510" cy="704604"/>
          </a:xfrm>
          <a:custGeom>
            <a:avLst/>
            <a:gdLst>
              <a:gd name="connsiteX0" fmla="*/ 0 w 1409208"/>
              <a:gd name="connsiteY0" fmla="*/ 70460 h 704604"/>
              <a:gd name="connsiteX1" fmla="*/ 70460 w 1409208"/>
              <a:gd name="connsiteY1" fmla="*/ 0 h 704604"/>
              <a:gd name="connsiteX2" fmla="*/ 1338748 w 1409208"/>
              <a:gd name="connsiteY2" fmla="*/ 0 h 704604"/>
              <a:gd name="connsiteX3" fmla="*/ 1409208 w 1409208"/>
              <a:gd name="connsiteY3" fmla="*/ 70460 h 704604"/>
              <a:gd name="connsiteX4" fmla="*/ 1409208 w 1409208"/>
              <a:gd name="connsiteY4" fmla="*/ 634144 h 704604"/>
              <a:gd name="connsiteX5" fmla="*/ 1338748 w 1409208"/>
              <a:gd name="connsiteY5" fmla="*/ 704604 h 704604"/>
              <a:gd name="connsiteX6" fmla="*/ 70460 w 1409208"/>
              <a:gd name="connsiteY6" fmla="*/ 704604 h 704604"/>
              <a:gd name="connsiteX7" fmla="*/ 0 w 1409208"/>
              <a:gd name="connsiteY7" fmla="*/ 634144 h 704604"/>
              <a:gd name="connsiteX8" fmla="*/ 0 w 1409208"/>
              <a:gd name="connsiteY8" fmla="*/ 70460 h 70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9208" h="704604">
                <a:moveTo>
                  <a:pt x="0" y="70460"/>
                </a:moveTo>
                <a:cubicBezTo>
                  <a:pt x="0" y="31546"/>
                  <a:pt x="31546" y="0"/>
                  <a:pt x="70460" y="0"/>
                </a:cubicBezTo>
                <a:lnTo>
                  <a:pt x="1338748" y="0"/>
                </a:lnTo>
                <a:cubicBezTo>
                  <a:pt x="1377662" y="0"/>
                  <a:pt x="1409208" y="31546"/>
                  <a:pt x="1409208" y="70460"/>
                </a:cubicBezTo>
                <a:lnTo>
                  <a:pt x="1409208" y="634144"/>
                </a:lnTo>
                <a:cubicBezTo>
                  <a:pt x="1409208" y="673058"/>
                  <a:pt x="1377662" y="704604"/>
                  <a:pt x="1338748" y="704604"/>
                </a:cubicBezTo>
                <a:lnTo>
                  <a:pt x="70460" y="704604"/>
                </a:lnTo>
                <a:cubicBezTo>
                  <a:pt x="31546" y="704604"/>
                  <a:pt x="0" y="673058"/>
                  <a:pt x="0" y="634144"/>
                </a:cubicBezTo>
                <a:lnTo>
                  <a:pt x="0" y="7046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147370"/>
              <a:satOff val="-6442"/>
              <a:lumOff val="17584"/>
              <a:alphaOff val="0"/>
            </a:schemeClr>
          </a:fillRef>
          <a:effectRef idx="2">
            <a:schemeClr val="accent6">
              <a:shade val="50000"/>
              <a:hueOff val="147370"/>
              <a:satOff val="-6442"/>
              <a:lumOff val="175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117" tIns="40957" rIns="51117" bIns="40957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1600" b="1" dirty="0">
                <a:solidFill>
                  <a:schemeClr val="tx1"/>
                </a:solidFill>
              </a:rPr>
              <a:t>GRIP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1600" b="1" dirty="0">
                <a:solidFill>
                  <a:schemeClr val="tx1"/>
                </a:solidFill>
              </a:rPr>
              <a:t>(Bij-) Sturen</a:t>
            </a:r>
          </a:p>
        </p:txBody>
      </p:sp>
      <p:sp>
        <p:nvSpPr>
          <p:cNvPr id="7" name="Vrije vorm 6"/>
          <p:cNvSpPr/>
          <p:nvPr/>
        </p:nvSpPr>
        <p:spPr>
          <a:xfrm>
            <a:off x="8664859" y="1915916"/>
            <a:ext cx="1772263" cy="704604"/>
          </a:xfrm>
          <a:custGeom>
            <a:avLst/>
            <a:gdLst>
              <a:gd name="connsiteX0" fmla="*/ 0 w 1409208"/>
              <a:gd name="connsiteY0" fmla="*/ 70460 h 704604"/>
              <a:gd name="connsiteX1" fmla="*/ 70460 w 1409208"/>
              <a:gd name="connsiteY1" fmla="*/ 0 h 704604"/>
              <a:gd name="connsiteX2" fmla="*/ 1338748 w 1409208"/>
              <a:gd name="connsiteY2" fmla="*/ 0 h 704604"/>
              <a:gd name="connsiteX3" fmla="*/ 1409208 w 1409208"/>
              <a:gd name="connsiteY3" fmla="*/ 70460 h 704604"/>
              <a:gd name="connsiteX4" fmla="*/ 1409208 w 1409208"/>
              <a:gd name="connsiteY4" fmla="*/ 634144 h 704604"/>
              <a:gd name="connsiteX5" fmla="*/ 1338748 w 1409208"/>
              <a:gd name="connsiteY5" fmla="*/ 704604 h 704604"/>
              <a:gd name="connsiteX6" fmla="*/ 70460 w 1409208"/>
              <a:gd name="connsiteY6" fmla="*/ 704604 h 704604"/>
              <a:gd name="connsiteX7" fmla="*/ 0 w 1409208"/>
              <a:gd name="connsiteY7" fmla="*/ 634144 h 704604"/>
              <a:gd name="connsiteX8" fmla="*/ 0 w 1409208"/>
              <a:gd name="connsiteY8" fmla="*/ 70460 h 704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09208" h="704604">
                <a:moveTo>
                  <a:pt x="0" y="70460"/>
                </a:moveTo>
                <a:cubicBezTo>
                  <a:pt x="0" y="31546"/>
                  <a:pt x="31546" y="0"/>
                  <a:pt x="70460" y="0"/>
                </a:cubicBezTo>
                <a:lnTo>
                  <a:pt x="1338748" y="0"/>
                </a:lnTo>
                <a:cubicBezTo>
                  <a:pt x="1377662" y="0"/>
                  <a:pt x="1409208" y="31546"/>
                  <a:pt x="1409208" y="70460"/>
                </a:cubicBezTo>
                <a:lnTo>
                  <a:pt x="1409208" y="634144"/>
                </a:lnTo>
                <a:cubicBezTo>
                  <a:pt x="1409208" y="673058"/>
                  <a:pt x="1377662" y="704604"/>
                  <a:pt x="1338748" y="704604"/>
                </a:cubicBezTo>
                <a:lnTo>
                  <a:pt x="70460" y="704604"/>
                </a:lnTo>
                <a:cubicBezTo>
                  <a:pt x="31546" y="704604"/>
                  <a:pt x="0" y="673058"/>
                  <a:pt x="0" y="634144"/>
                </a:cubicBezTo>
                <a:lnTo>
                  <a:pt x="0" y="70460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50000"/>
              <a:hueOff val="147370"/>
              <a:satOff val="-6442"/>
              <a:lumOff val="17584"/>
              <a:alphaOff val="0"/>
            </a:schemeClr>
          </a:fillRef>
          <a:effectRef idx="2">
            <a:schemeClr val="accent6">
              <a:shade val="50000"/>
              <a:hueOff val="147370"/>
              <a:satOff val="-6442"/>
              <a:lumOff val="175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117" tIns="40957" rIns="51117" bIns="4095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1600" b="1" dirty="0">
                <a:solidFill>
                  <a:schemeClr val="tx1"/>
                </a:solidFill>
              </a:rPr>
              <a:t>TRANSPARANTIE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1600" b="1" kern="1200" dirty="0">
                <a:solidFill>
                  <a:schemeClr val="tx1"/>
                </a:solidFill>
              </a:rPr>
              <a:t>Inzicht/ Overzicht</a:t>
            </a:r>
          </a:p>
        </p:txBody>
      </p:sp>
      <p:sp>
        <p:nvSpPr>
          <p:cNvPr id="3" name="Liggende oorkonde 2"/>
          <p:cNvSpPr/>
          <p:nvPr/>
        </p:nvSpPr>
        <p:spPr>
          <a:xfrm>
            <a:off x="959005" y="5787483"/>
            <a:ext cx="2888166" cy="981307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accent6">
                    <a:lumMod val="50000"/>
                  </a:schemeClr>
                </a:solidFill>
              </a:rPr>
              <a:t>De juiste projecten doen</a:t>
            </a:r>
          </a:p>
        </p:txBody>
      </p:sp>
      <p:sp>
        <p:nvSpPr>
          <p:cNvPr id="8" name="Liggende oorkonde 7"/>
          <p:cNvSpPr/>
          <p:nvPr/>
        </p:nvSpPr>
        <p:spPr>
          <a:xfrm>
            <a:off x="4545980" y="5761476"/>
            <a:ext cx="2888166" cy="981307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accent6">
                    <a:lumMod val="50000"/>
                  </a:schemeClr>
                </a:solidFill>
              </a:rPr>
              <a:t>De projecten juist doen</a:t>
            </a:r>
          </a:p>
        </p:txBody>
      </p:sp>
      <p:sp>
        <p:nvSpPr>
          <p:cNvPr id="9" name="Liggende oorkonde 8"/>
          <p:cNvSpPr/>
          <p:nvPr/>
        </p:nvSpPr>
        <p:spPr>
          <a:xfrm>
            <a:off x="8132955" y="5761476"/>
            <a:ext cx="2888166" cy="981307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accent6">
                    <a:lumMod val="50000"/>
                  </a:schemeClr>
                </a:solidFill>
              </a:rPr>
              <a:t>Op basis van de juiste informatie en processen</a:t>
            </a: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284</a:t>
            </a:fld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4198555143"/>
      </p:ext>
    </p:extLst>
  </p:cSld>
  <p:clrMapOvr>
    <a:masterClrMapping/>
  </p:clrMapOvr>
</p:sld>
</file>

<file path=ppt/slides/slide2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hthoek: ezelsoor 80">
            <a:extLst>
              <a:ext uri="{FF2B5EF4-FFF2-40B4-BE49-F238E27FC236}">
                <a16:creationId xmlns:a16="http://schemas.microsoft.com/office/drawing/2014/main" id="{37CF397F-C7ED-46DF-B229-7812156B90AF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2A5D95-537A-49B2-B33E-FD31689B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PPM Praktijk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BA0CBD3-42DC-4077-BE07-07EBA7B62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D1F082-0B99-44C9-B14E-AE05FC017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288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63B1B460-410D-42D2-95AA-774CAE6366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5210819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7FF7EE6F-244B-4A3B-B899-0D223594FD97}">
                    <psuz:zmPr id="{FB517E9F-6417-401B-AA79-4F1598A0D69C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76730" y="217567"/>
                          <a:ext cx="6962141" cy="391620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63B1B460-410D-42D2-95AA-774CAE63665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614930" y="2043192"/>
                  <a:ext cx="6962141" cy="391620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880118458"/>
      </p:ext>
    </p:extLst>
  </p:cSld>
  <p:clrMapOvr>
    <a:masterClrMapping/>
  </p:clrMapOvr>
</p:sld>
</file>

<file path=ppt/slides/slide2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Praktijk met projecten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289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3311509386"/>
      </p:ext>
    </p:extLst>
  </p:cSld>
  <p:clrMapOvr>
    <a:masterClrMapping/>
  </p:clrMapOvr>
</p:sld>
</file>

<file path=ppt/slides/slide2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ezelsoor 5">
            <a:extLst>
              <a:ext uri="{FF2B5EF4-FFF2-40B4-BE49-F238E27FC236}">
                <a16:creationId xmlns:a16="http://schemas.microsoft.com/office/drawing/2014/main" id="{828E22D6-5048-404C-B719-8B23449390CE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2A5D95-537A-49B2-B33E-FD31689B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PPM I Portfolio’s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BA0CBD3-42DC-4077-BE07-07EBA7B62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D1F082-0B99-44C9-B14E-AE05FC017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291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63B1B460-410D-42D2-95AA-774CAE6366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0423957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F2CA298E-8BD3-4204-9035-719F3D085685}">
                    <psuz:zmPr id="{E8341295-68B4-4EB7-9486-E87FEFAC8344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37054" y="844788"/>
                          <a:ext cx="4732020" cy="26617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046C79E-ACC8-4EEF-B7D4-86E167238DF9}">
                    <psuz:zmPr id="{C18C4E3C-EFC3-42ED-BF01-2AF4721C3B1D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46525" y="844788"/>
                          <a:ext cx="4732020" cy="26617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63B1B460-410D-42D2-95AA-774CAE63665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75254" y="2670413"/>
                  <a:ext cx="4732020" cy="26617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Afbeelding 8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84725" y="2670413"/>
                  <a:ext cx="4732020" cy="26617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894044593"/>
      </p:ext>
    </p:extLst>
  </p:cSld>
  <p:clrMapOvr>
    <a:masterClrMapping/>
  </p:clrMapOvr>
</p:sld>
</file>

<file path=ppt/slides/slide29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 PPM</a:t>
            </a:r>
            <a:br>
              <a:rPr lang="nl-NL" dirty="0"/>
            </a:br>
            <a:r>
              <a:rPr lang="nl-NL" dirty="0"/>
              <a:t>Besluitvorming/ Beheersing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292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336923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0D54C-E41C-4073-9E75-3EDE2CDB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Elementen in een projectportfolio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491242D-13AF-41D3-852A-A0BF16B44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Collectie Hogt Portfoliomanagement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7036785-0768-447F-A4EB-4C8944CA7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F2656-8159-48EC-82FD-FE7EFD814EE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EF3E8E0F-0A73-4C55-BEA4-C8260E6D8FC5}"/>
              </a:ext>
            </a:extLst>
          </p:cNvPr>
          <p:cNvGrpSpPr/>
          <p:nvPr/>
        </p:nvGrpSpPr>
        <p:grpSpPr>
          <a:xfrm>
            <a:off x="81538" y="2431691"/>
            <a:ext cx="3925614" cy="3229942"/>
            <a:chOff x="293291" y="3182463"/>
            <a:chExt cx="3925614" cy="3229942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A051B7BC-C9CF-4194-A738-1614AAAF08AA}"/>
                </a:ext>
              </a:extLst>
            </p:cNvPr>
            <p:cNvSpPr/>
            <p:nvPr/>
          </p:nvSpPr>
          <p:spPr>
            <a:xfrm>
              <a:off x="293291" y="3182463"/>
              <a:ext cx="3925614" cy="3229942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28A91572-91DC-49E3-B515-F909F155C87A}"/>
                </a:ext>
              </a:extLst>
            </p:cNvPr>
            <p:cNvSpPr/>
            <p:nvPr/>
          </p:nvSpPr>
          <p:spPr>
            <a:xfrm>
              <a:off x="935254" y="4014821"/>
              <a:ext cx="2541257" cy="1358286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C9E3660C-5B3D-46D4-ADA1-926ACF331FF6}"/>
                </a:ext>
              </a:extLst>
            </p:cNvPr>
            <p:cNvSpPr/>
            <p:nvPr/>
          </p:nvSpPr>
          <p:spPr>
            <a:xfrm>
              <a:off x="2852285" y="4730064"/>
              <a:ext cx="900416" cy="46245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Projectmatige activiteit</a:t>
              </a:r>
            </a:p>
          </p:txBody>
        </p:sp>
        <p:sp>
          <p:nvSpPr>
            <p:cNvPr id="9" name="Regelmatige vijfhoek 12">
              <a:extLst>
                <a:ext uri="{FF2B5EF4-FFF2-40B4-BE49-F238E27FC236}">
                  <a16:creationId xmlns:a16="http://schemas.microsoft.com/office/drawing/2014/main" id="{8DBD9EBE-9281-4CB7-A15B-EF8E16875910}"/>
                </a:ext>
              </a:extLst>
            </p:cNvPr>
            <p:cNvSpPr/>
            <p:nvPr/>
          </p:nvSpPr>
          <p:spPr>
            <a:xfrm>
              <a:off x="1055301" y="3603573"/>
              <a:ext cx="1227860" cy="822496"/>
            </a:xfrm>
            <a:prstGeom prst="pentagon">
              <a:avLst/>
            </a:prstGeom>
            <a:solidFill>
              <a:srgbClr val="FF0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Programma</a:t>
              </a:r>
            </a:p>
          </p:txBody>
        </p:sp>
        <p:sp>
          <p:nvSpPr>
            <p:cNvPr id="10" name="Wolkvormige toelichting 13">
              <a:extLst>
                <a:ext uri="{FF2B5EF4-FFF2-40B4-BE49-F238E27FC236}">
                  <a16:creationId xmlns:a16="http://schemas.microsoft.com/office/drawing/2014/main" id="{7DFA7A98-91CF-456E-9F2F-8ED1CE869A9C}"/>
                </a:ext>
              </a:extLst>
            </p:cNvPr>
            <p:cNvSpPr/>
            <p:nvPr/>
          </p:nvSpPr>
          <p:spPr>
            <a:xfrm>
              <a:off x="2604142" y="3795595"/>
              <a:ext cx="927760" cy="591405"/>
            </a:xfrm>
            <a:prstGeom prst="cloudCallou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Idee</a:t>
              </a:r>
            </a:p>
          </p:txBody>
        </p:sp>
        <p:sp>
          <p:nvSpPr>
            <p:cNvPr id="11" name="Gelijkbenige driehoek 10">
              <a:extLst>
                <a:ext uri="{FF2B5EF4-FFF2-40B4-BE49-F238E27FC236}">
                  <a16:creationId xmlns:a16="http://schemas.microsoft.com/office/drawing/2014/main" id="{7676C92F-010A-4118-B6A3-42DE91DE131E}"/>
                </a:ext>
              </a:extLst>
            </p:cNvPr>
            <p:cNvSpPr/>
            <p:nvPr/>
          </p:nvSpPr>
          <p:spPr>
            <a:xfrm>
              <a:off x="588128" y="4749756"/>
              <a:ext cx="1111742" cy="623351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</a:t>
              </a:r>
            </a:p>
          </p:txBody>
        </p:sp>
        <p:sp>
          <p:nvSpPr>
            <p:cNvPr id="12" name="24-puntige ster 15">
              <a:extLst>
                <a:ext uri="{FF2B5EF4-FFF2-40B4-BE49-F238E27FC236}">
                  <a16:creationId xmlns:a16="http://schemas.microsoft.com/office/drawing/2014/main" id="{A4E7CEE8-7699-4546-96E2-3D3A7EDB6177}"/>
                </a:ext>
              </a:extLst>
            </p:cNvPr>
            <p:cNvSpPr/>
            <p:nvPr/>
          </p:nvSpPr>
          <p:spPr>
            <a:xfrm>
              <a:off x="1754479" y="4938842"/>
              <a:ext cx="1125655" cy="1126640"/>
            </a:xfrm>
            <a:prstGeom prst="star24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Innovatie</a:t>
              </a:r>
            </a:p>
          </p:txBody>
        </p:sp>
      </p:grpSp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6E64B46D-1DEB-46C4-A684-F1BB45F9F95F}"/>
              </a:ext>
            </a:extLst>
          </p:cNvPr>
          <p:cNvGraphicFramePr>
            <a:graphicFrameLocks noGrp="1"/>
          </p:cNvGraphicFramePr>
          <p:nvPr/>
        </p:nvGraphicFramePr>
        <p:xfrm>
          <a:off x="3596558" y="1308374"/>
          <a:ext cx="8128000" cy="54245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45977">
                  <a:extLst>
                    <a:ext uri="{9D8B030D-6E8A-4147-A177-3AD203B41FA5}">
                      <a16:colId xmlns:a16="http://schemas.microsoft.com/office/drawing/2014/main" val="3242422608"/>
                    </a:ext>
                  </a:extLst>
                </a:gridCol>
                <a:gridCol w="5882023">
                  <a:extLst>
                    <a:ext uri="{9D8B030D-6E8A-4147-A177-3AD203B41FA5}">
                      <a16:colId xmlns:a16="http://schemas.microsoft.com/office/drawing/2014/main" val="194104123"/>
                    </a:ext>
                  </a:extLst>
                </a:gridCol>
              </a:tblGrid>
              <a:tr h="943944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Programma is gericht op realisatie van een specifiek organisatiedoel/ ambitie. Binnen een programma worden meerdere projecten uitgevoerd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776408"/>
                  </a:ext>
                </a:extLst>
              </a:tr>
              <a:tr h="75077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Project is gericht op het bereiken van specifieke resultaten, kent een eenmalig karakter en heeft een eigen organisatie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418479"/>
                  </a:ext>
                </a:extLst>
              </a:tr>
              <a:tr h="126091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Innovaties zijn gericht op het onderzoeken van nieuwe mogelijkheden, ervaringen op te doen met nieuwe technieken, zonder naar een vaststaand resultaat toe te werken.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221751"/>
                  </a:ext>
                </a:extLst>
              </a:tr>
              <a:tr h="635267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Projectmatige activiteiten, kennen we een eenmalig karakter, hebben echter geen organisatie met veel deelnemers nodig.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472226"/>
                  </a:ext>
                </a:extLst>
              </a:tr>
              <a:tr h="885524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Ideeën kunnen velerlei zijn, rijp en groen. Vanuit de aanwas van ideeën kunnen projecten, innovaties, projectmatige activiteiten ontstaan.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875726"/>
                  </a:ext>
                </a:extLst>
              </a:tr>
              <a:tr h="885524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Een deelportfolio is een afbakening/ ordening om de projectportfolio in zijn totaal (financieel) bestuurbaar te maken en te monitoren.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521176"/>
                  </a:ext>
                </a:extLst>
              </a:tr>
            </a:tbl>
          </a:graphicData>
        </a:graphic>
      </p:graphicFrame>
      <p:pic>
        <p:nvPicPr>
          <p:cNvPr id="15" name="Afbeelding 14">
            <a:extLst>
              <a:ext uri="{FF2B5EF4-FFF2-40B4-BE49-F238E27FC236}">
                <a16:creationId xmlns:a16="http://schemas.microsoft.com/office/drawing/2014/main" id="{62598184-2951-44EA-8AA5-45AF1BBE2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32538"/>
            <a:ext cx="1255885" cy="841321"/>
          </a:xfrm>
          <a:prstGeom prst="rect">
            <a:avLst/>
          </a:prstGeom>
        </p:spPr>
      </p:pic>
      <p:sp>
        <p:nvSpPr>
          <p:cNvPr id="16" name="Gelijkbenige driehoek 15">
            <a:extLst>
              <a:ext uri="{FF2B5EF4-FFF2-40B4-BE49-F238E27FC236}">
                <a16:creationId xmlns:a16="http://schemas.microsoft.com/office/drawing/2014/main" id="{D3444B57-98C7-4E16-AF4F-6140C9900BFD}"/>
              </a:ext>
            </a:extLst>
          </p:cNvPr>
          <p:cNvSpPr/>
          <p:nvPr/>
        </p:nvSpPr>
        <p:spPr>
          <a:xfrm>
            <a:off x="4182743" y="2285891"/>
            <a:ext cx="1111742" cy="623351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</a:t>
            </a:r>
          </a:p>
        </p:txBody>
      </p:sp>
      <p:sp>
        <p:nvSpPr>
          <p:cNvPr id="17" name="24-puntige ster 15">
            <a:extLst>
              <a:ext uri="{FF2B5EF4-FFF2-40B4-BE49-F238E27FC236}">
                <a16:creationId xmlns:a16="http://schemas.microsoft.com/office/drawing/2014/main" id="{AF7AA179-AB31-41FE-BA94-6B3BAEC153FE}"/>
              </a:ext>
            </a:extLst>
          </p:cNvPr>
          <p:cNvSpPr/>
          <p:nvPr/>
        </p:nvSpPr>
        <p:spPr>
          <a:xfrm>
            <a:off x="4128474" y="3070787"/>
            <a:ext cx="1125655" cy="1126640"/>
          </a:xfrm>
          <a:prstGeom prst="star24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Innovatie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BFCA3E4-6CCF-45AA-AB19-83B73A48E82C}"/>
              </a:ext>
            </a:extLst>
          </p:cNvPr>
          <p:cNvSpPr/>
          <p:nvPr/>
        </p:nvSpPr>
        <p:spPr>
          <a:xfrm>
            <a:off x="4241093" y="4334871"/>
            <a:ext cx="900416" cy="462454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Projectmatige activiteit</a:t>
            </a:r>
          </a:p>
        </p:txBody>
      </p:sp>
      <p:sp>
        <p:nvSpPr>
          <p:cNvPr id="19" name="Wolkvormige toelichting 13">
            <a:extLst>
              <a:ext uri="{FF2B5EF4-FFF2-40B4-BE49-F238E27FC236}">
                <a16:creationId xmlns:a16="http://schemas.microsoft.com/office/drawing/2014/main" id="{D9109B07-02B1-494B-8CF0-8EE1146A7697}"/>
              </a:ext>
            </a:extLst>
          </p:cNvPr>
          <p:cNvSpPr/>
          <p:nvPr/>
        </p:nvSpPr>
        <p:spPr>
          <a:xfrm>
            <a:off x="4261262" y="4974130"/>
            <a:ext cx="927760" cy="591405"/>
          </a:xfrm>
          <a:prstGeom prst="cloudCallou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Idee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5DB4B094-CEBB-4829-8ABA-1C1D623E0850}"/>
              </a:ext>
            </a:extLst>
          </p:cNvPr>
          <p:cNvSpPr/>
          <p:nvPr/>
        </p:nvSpPr>
        <p:spPr>
          <a:xfrm>
            <a:off x="4061761" y="5990746"/>
            <a:ext cx="1520892" cy="5021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Deelportfolio</a:t>
            </a:r>
          </a:p>
        </p:txBody>
      </p:sp>
    </p:spTree>
    <p:extLst>
      <p:ext uri="{BB962C8B-B14F-4D97-AF65-F5344CB8AC3E}">
        <p14:creationId xmlns:p14="http://schemas.microsoft.com/office/powerpoint/2010/main" val="3210957668"/>
      </p:ext>
    </p:extLst>
  </p:cSld>
  <p:clrMapOvr>
    <a:masterClrMapping/>
  </p:clrMapOvr>
</p:sld>
</file>

<file path=ppt/slides/slide30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ezelsoor 15">
            <a:extLst>
              <a:ext uri="{FF2B5EF4-FFF2-40B4-BE49-F238E27FC236}">
                <a16:creationId xmlns:a16="http://schemas.microsoft.com/office/drawing/2014/main" id="{8E20C834-2130-4F23-8CB2-CA012CFD8A75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920DAE-29AD-4613-9F6F-3BDC7DE87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PPM Overzicht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560AF12-317E-4764-BDAF-C54080FC3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DAEC38-3850-451A-9F2B-B711670A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30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20106DE0-8AD1-45D3-9EF1-C7BC37CB1B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7238321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512BF5FE-AEC3-4DF5-B42E-F6CB43EADCDC}">
                    <psuz:zmPr id="{CC0E9870-850F-44B4-B835-759E28D326F5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92692" y="800426"/>
                          <a:ext cx="2366010" cy="13308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26338B1-809D-498D-903A-DEFAF4B54E9D}">
                    <psuz:zmPr id="{E43794A4-7C26-443C-A082-FCC7578FF0CA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847427" y="800426"/>
                          <a:ext cx="2366010" cy="13308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B61984BB-7614-491B-8884-2CFF08E08D2E}">
                    <psuz:zmPr id="{D33D7413-FA39-4CE7-92A4-C22CD70FF5B5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02162" y="800426"/>
                          <a:ext cx="2366010" cy="13308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A59F281-098D-430D-A049-56472F2BFBCB}">
                    <psuz:zmPr id="{1681D4EE-02F2-42FD-A7D8-43903FFE36F1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756897" y="800426"/>
                          <a:ext cx="2366010" cy="13308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020D0C3-64A0-4D14-B059-0C79D8052BE0}">
                    <psuz:zmPr id="{4126234D-444A-4924-8CE1-C23463E57093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92692" y="2220031"/>
                          <a:ext cx="2366010" cy="13308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3A792AF-ADF8-45F8-A265-2B49BBC6C6DF}">
                    <psuz:zmPr id="{89FBF509-38F9-4D58-AFA2-432BF7BC876F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847427" y="2220031"/>
                          <a:ext cx="2366010" cy="13308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714C0BE-7D6E-40AA-99A2-2A47FAB0AA11}">
                    <psuz:zmPr id="{473DB0DE-F276-42D8-B05F-36821B592DC2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02162" y="2220031"/>
                          <a:ext cx="2366010" cy="13308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3589CEF-E5A2-41E5-A372-9E1FEDD39FBD}">
                    <psuz:zmPr id="{DD3A2184-A498-4745-9B11-848D1E8D2948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756897" y="2220031"/>
                          <a:ext cx="2366010" cy="13308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20106DE0-8AD1-45D3-9EF1-C7BC37CB1BE1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30892" y="2626051"/>
                  <a:ext cx="2366010" cy="13308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Afbeelding 6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685627" y="2626051"/>
                  <a:ext cx="2366010" cy="13308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Afbeelding 8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140362" y="2626051"/>
                  <a:ext cx="2366010" cy="13308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Afbeelding 9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595097" y="2626051"/>
                  <a:ext cx="2366010" cy="13308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Afbeelding 10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30892" y="4045656"/>
                  <a:ext cx="2366010" cy="13308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Afbeelding 11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85627" y="4045656"/>
                  <a:ext cx="2366010" cy="13308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2" name="Afbeelding 12">
                  <a:hlinkClick r:id="rId1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40362" y="4045656"/>
                  <a:ext cx="2366010" cy="13308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3" name="Afbeelding 13">
                  <a:hlinkClick r:id="rId1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595097" y="4045656"/>
                  <a:ext cx="2366010" cy="133088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4211439048"/>
      </p:ext>
    </p:extLst>
  </p:cSld>
  <p:clrMapOvr>
    <a:masterClrMapping/>
  </p:clrMapOvr>
</p:sld>
</file>

<file path=ppt/slides/slide30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 PPM</a:t>
            </a:r>
            <a:br>
              <a:rPr lang="nl-NL" dirty="0"/>
            </a:br>
            <a:r>
              <a:rPr lang="nl-NL" dirty="0"/>
              <a:t>ICT Projectportfolio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305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2681434352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Generiek model Besturing PPM</a:t>
            </a:r>
          </a:p>
        </p:txBody>
      </p:sp>
      <p:sp>
        <p:nvSpPr>
          <p:cNvPr id="3" name="Afgeronde rechthoek 2"/>
          <p:cNvSpPr/>
          <p:nvPr/>
        </p:nvSpPr>
        <p:spPr>
          <a:xfrm>
            <a:off x="979192" y="1451900"/>
            <a:ext cx="7024266" cy="603046"/>
          </a:xfrm>
          <a:prstGeom prst="roundRect">
            <a:avLst/>
          </a:prstGeom>
          <a:solidFill>
            <a:srgbClr val="0070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Strategie</a:t>
            </a:r>
          </a:p>
        </p:txBody>
      </p:sp>
      <p:sp>
        <p:nvSpPr>
          <p:cNvPr id="4" name="Afgeronde rechthoek 3"/>
          <p:cNvSpPr/>
          <p:nvPr/>
        </p:nvSpPr>
        <p:spPr>
          <a:xfrm>
            <a:off x="979193" y="2272736"/>
            <a:ext cx="1931156" cy="4088731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Project 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Borging</a:t>
            </a:r>
          </a:p>
        </p:txBody>
      </p:sp>
      <p:sp>
        <p:nvSpPr>
          <p:cNvPr id="5" name="Afgeronde rechthoek 4"/>
          <p:cNvSpPr/>
          <p:nvPr/>
        </p:nvSpPr>
        <p:spPr>
          <a:xfrm>
            <a:off x="3260276" y="2272736"/>
            <a:ext cx="1292059" cy="1964967"/>
          </a:xfrm>
          <a:prstGeom prst="roundRect">
            <a:avLst/>
          </a:prstGeom>
          <a:solidFill>
            <a:srgbClr val="43AF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Idee – Vraag </a:t>
            </a:r>
            <a:r>
              <a:rPr lang="nl-NL" dirty="0" err="1">
                <a:solidFill>
                  <a:schemeClr val="bg1"/>
                </a:solidFill>
              </a:rPr>
              <a:t>manage-ment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4906296" y="2272737"/>
            <a:ext cx="3097161" cy="121771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Portfolio definitie en planning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4906296" y="3708244"/>
            <a:ext cx="3097161" cy="121771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Portfolio uitvoering en - monitoring</a:t>
            </a:r>
          </a:p>
        </p:txBody>
      </p:sp>
      <p:sp>
        <p:nvSpPr>
          <p:cNvPr id="9" name="Afgeronde rechthoek 8"/>
          <p:cNvSpPr/>
          <p:nvPr/>
        </p:nvSpPr>
        <p:spPr>
          <a:xfrm>
            <a:off x="5594555" y="5143751"/>
            <a:ext cx="2408901" cy="1217716"/>
          </a:xfrm>
          <a:prstGeom prst="roundRect">
            <a:avLst/>
          </a:pr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Project uitvoering en - besturing</a:t>
            </a:r>
          </a:p>
        </p:txBody>
      </p:sp>
      <p:sp>
        <p:nvSpPr>
          <p:cNvPr id="14" name="Afgeronde rechthoek 13"/>
          <p:cNvSpPr/>
          <p:nvPr/>
        </p:nvSpPr>
        <p:spPr>
          <a:xfrm>
            <a:off x="8347584" y="5143750"/>
            <a:ext cx="1931156" cy="121771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Klant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Project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Oplevering</a:t>
            </a:r>
          </a:p>
        </p:txBody>
      </p:sp>
      <p:sp>
        <p:nvSpPr>
          <p:cNvPr id="13" name="Afgeronde rechthoek 12"/>
          <p:cNvSpPr/>
          <p:nvPr/>
        </p:nvSpPr>
        <p:spPr>
          <a:xfrm>
            <a:off x="3286875" y="5143750"/>
            <a:ext cx="1963552" cy="1217716"/>
          </a:xfrm>
          <a:prstGeom prst="roundRect">
            <a:avLst/>
          </a:prstGeom>
          <a:solidFill>
            <a:srgbClr val="43BB8D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Afgeronde rechthoek 11"/>
          <p:cNvSpPr/>
          <p:nvPr/>
        </p:nvSpPr>
        <p:spPr>
          <a:xfrm>
            <a:off x="3260275" y="4455493"/>
            <a:ext cx="1292059" cy="1905974"/>
          </a:xfrm>
          <a:prstGeom prst="roundRect">
            <a:avLst/>
          </a:prstGeom>
          <a:solidFill>
            <a:srgbClr val="43BB8D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3509963" y="5148000"/>
            <a:ext cx="1135856" cy="1206000"/>
          </a:xfrm>
          <a:prstGeom prst="rect">
            <a:avLst/>
          </a:prstGeom>
          <a:solidFill>
            <a:srgbClr val="43BB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Project</a:t>
            </a:r>
          </a:p>
          <a:p>
            <a:pPr algn="ctr"/>
            <a:r>
              <a:rPr lang="nl-NL" dirty="0" err="1">
                <a:solidFill>
                  <a:schemeClr val="bg1"/>
                </a:solidFill>
              </a:rPr>
              <a:t>voor-bereiding</a:t>
            </a:r>
            <a:endParaRPr lang="nl-NL" dirty="0">
              <a:solidFill>
                <a:schemeClr val="bg1"/>
              </a:solidFill>
            </a:endParaRPr>
          </a:p>
        </p:txBody>
      </p:sp>
      <p:cxnSp>
        <p:nvCxnSpPr>
          <p:cNvPr id="19" name="Rechte verbindingslijn 18"/>
          <p:cNvCxnSpPr>
            <a:stCxn id="5" idx="0"/>
          </p:cNvCxnSpPr>
          <p:nvPr/>
        </p:nvCxnSpPr>
        <p:spPr>
          <a:xfrm flipV="1">
            <a:off x="3906306" y="2054946"/>
            <a:ext cx="1325" cy="217790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 flipV="1">
            <a:off x="2003759" y="2062555"/>
            <a:ext cx="1325" cy="217790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/>
          <p:nvPr/>
        </p:nvCxnSpPr>
        <p:spPr>
          <a:xfrm flipV="1">
            <a:off x="6496039" y="2060174"/>
            <a:ext cx="1325" cy="217790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 flipV="1">
            <a:off x="6496039" y="3490454"/>
            <a:ext cx="1325" cy="217790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/>
          <p:nvPr/>
        </p:nvCxnSpPr>
        <p:spPr>
          <a:xfrm flipV="1">
            <a:off x="6494714" y="4925960"/>
            <a:ext cx="1325" cy="217790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/>
          <p:cNvCxnSpPr/>
          <p:nvPr/>
        </p:nvCxnSpPr>
        <p:spPr>
          <a:xfrm flipV="1">
            <a:off x="3906305" y="4237703"/>
            <a:ext cx="1325" cy="217790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/>
          <p:cNvCxnSpPr>
            <a:stCxn id="5" idx="1"/>
          </p:cNvCxnSpPr>
          <p:nvPr/>
        </p:nvCxnSpPr>
        <p:spPr>
          <a:xfrm flipH="1" flipV="1">
            <a:off x="2910349" y="3255219"/>
            <a:ext cx="349927" cy="1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/>
          <p:cNvCxnSpPr/>
          <p:nvPr/>
        </p:nvCxnSpPr>
        <p:spPr>
          <a:xfrm flipH="1" flipV="1">
            <a:off x="2905355" y="5746592"/>
            <a:ext cx="349927" cy="1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/>
          <p:cNvCxnSpPr/>
          <p:nvPr/>
        </p:nvCxnSpPr>
        <p:spPr>
          <a:xfrm flipH="1" flipV="1">
            <a:off x="5244628" y="5746592"/>
            <a:ext cx="349927" cy="1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/>
          <p:cNvCxnSpPr/>
          <p:nvPr/>
        </p:nvCxnSpPr>
        <p:spPr>
          <a:xfrm flipH="1" flipV="1">
            <a:off x="8000557" y="5761343"/>
            <a:ext cx="349927" cy="1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bogen verbindingslijn 34"/>
          <p:cNvCxnSpPr>
            <a:endCxn id="4" idx="2"/>
          </p:cNvCxnSpPr>
          <p:nvPr/>
        </p:nvCxnSpPr>
        <p:spPr>
          <a:xfrm rot="10800000" flipV="1">
            <a:off x="1944771" y="6016975"/>
            <a:ext cx="6058686" cy="344491"/>
          </a:xfrm>
          <a:prstGeom prst="bentConnector4">
            <a:avLst>
              <a:gd name="adj1" fmla="val -2759"/>
              <a:gd name="adj2" fmla="val 166359"/>
            </a:avLst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/>
          <p:cNvCxnSpPr/>
          <p:nvPr/>
        </p:nvCxnSpPr>
        <p:spPr>
          <a:xfrm flipH="1" flipV="1">
            <a:off x="4551453" y="4690725"/>
            <a:ext cx="349927" cy="1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/>
          <p:cNvCxnSpPr/>
          <p:nvPr/>
        </p:nvCxnSpPr>
        <p:spPr>
          <a:xfrm flipH="1" flipV="1">
            <a:off x="4551452" y="2872860"/>
            <a:ext cx="349927" cy="1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/>
          <p:cNvCxnSpPr/>
          <p:nvPr/>
        </p:nvCxnSpPr>
        <p:spPr>
          <a:xfrm flipH="1" flipV="1">
            <a:off x="4551451" y="3968895"/>
            <a:ext cx="349927" cy="1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fgeronde rechthoek 26"/>
          <p:cNvSpPr/>
          <p:nvPr/>
        </p:nvSpPr>
        <p:spPr>
          <a:xfrm>
            <a:off x="8347584" y="2280345"/>
            <a:ext cx="1931156" cy="121771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Klant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Behoefte/</a:t>
            </a:r>
          </a:p>
          <a:p>
            <a:pPr algn="ctr"/>
            <a:r>
              <a:rPr lang="nl-NL" dirty="0">
                <a:solidFill>
                  <a:schemeClr val="bg1"/>
                </a:solidFill>
              </a:rPr>
              <a:t>Vraag</a:t>
            </a:r>
          </a:p>
        </p:txBody>
      </p:sp>
      <p:cxnSp>
        <p:nvCxnSpPr>
          <p:cNvPr id="28" name="Rechte verbindingslijn 27"/>
          <p:cNvCxnSpPr/>
          <p:nvPr/>
        </p:nvCxnSpPr>
        <p:spPr>
          <a:xfrm flipH="1" flipV="1">
            <a:off x="8008374" y="2889203"/>
            <a:ext cx="349927" cy="1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fgeronde rechthoek 28"/>
          <p:cNvSpPr/>
          <p:nvPr/>
        </p:nvSpPr>
        <p:spPr>
          <a:xfrm>
            <a:off x="8347585" y="1451900"/>
            <a:ext cx="1931156" cy="6030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Omgeving</a:t>
            </a:r>
          </a:p>
        </p:txBody>
      </p:sp>
      <p:cxnSp>
        <p:nvCxnSpPr>
          <p:cNvPr id="30" name="Rechte verbindingslijn 29"/>
          <p:cNvCxnSpPr/>
          <p:nvPr/>
        </p:nvCxnSpPr>
        <p:spPr>
          <a:xfrm flipV="1">
            <a:off x="9318367" y="2054946"/>
            <a:ext cx="1325" cy="217790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/>
          <p:cNvCxnSpPr/>
          <p:nvPr/>
        </p:nvCxnSpPr>
        <p:spPr>
          <a:xfrm flipH="1" flipV="1">
            <a:off x="8020961" y="1812608"/>
            <a:ext cx="349927" cy="1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308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1659933565"/>
      </p:ext>
    </p:extLst>
  </p:cSld>
  <p:clrMapOvr>
    <a:masterClrMapping/>
  </p:clrMapOvr>
</p:sld>
</file>

<file path=ppt/slides/slide3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Definities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31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4174819321"/>
      </p:ext>
    </p:extLst>
  </p:cSld>
  <p:clrMapOvr>
    <a:masterClrMapping/>
  </p:clrMapOvr>
</p:sld>
</file>

<file path=ppt/slides/slide3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ezelsoor 5">
            <a:extLst>
              <a:ext uri="{FF2B5EF4-FFF2-40B4-BE49-F238E27FC236}">
                <a16:creationId xmlns:a16="http://schemas.microsoft.com/office/drawing/2014/main" id="{15D424C0-9253-47AB-837B-00BED3117DC7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2A5D95-537A-49B2-B33E-FD31689B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PPM Methoden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BA0CBD3-42DC-4077-BE07-07EBA7B62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D1F082-0B99-44C9-B14E-AE05FC017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313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63B1B460-410D-42D2-95AA-774CAE6366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20255970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F4A35149-AF7D-42EB-852C-A14E5AC2A89E}">
                    <psuz:zmPr id="{F863F6D4-893D-48B1-B752-B113BE06D149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37054" y="844788"/>
                          <a:ext cx="4732020" cy="26617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B0C8106-A089-402B-8464-9D53CBC5195B}">
                    <psuz:zmPr id="{1F2C2BEE-5391-45CF-9D85-0480B888EEE4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46525" y="844788"/>
                          <a:ext cx="4732020" cy="26617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63B1B460-410D-42D2-95AA-774CAE63665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75254" y="2670413"/>
                  <a:ext cx="4732020" cy="26617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Afbeelding 8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84725" y="2670413"/>
                  <a:ext cx="4732020" cy="26617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10215791"/>
      </p:ext>
    </p:extLst>
  </p:cSld>
  <p:clrMapOvr>
    <a:masterClrMapping/>
  </p:clrMapOvr>
</p:sld>
</file>

<file path=ppt/slides/slide3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Methoden </a:t>
            </a:r>
            <a:r>
              <a:rPr lang="nl-NL" dirty="0" err="1"/>
              <a:t>incl</a:t>
            </a:r>
            <a:r>
              <a:rPr lang="nl-NL" dirty="0"/>
              <a:t> </a:t>
            </a:r>
            <a:r>
              <a:rPr lang="nl-NL" dirty="0" err="1"/>
              <a:t>MoP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314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4165266337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rije vorm 9"/>
          <p:cNvSpPr/>
          <p:nvPr/>
        </p:nvSpPr>
        <p:spPr>
          <a:xfrm>
            <a:off x="4160182" y="2147410"/>
            <a:ext cx="4054415" cy="3261070"/>
          </a:xfrm>
          <a:custGeom>
            <a:avLst/>
            <a:gdLst>
              <a:gd name="connsiteX0" fmla="*/ 34505 w 4054415"/>
              <a:gd name="connsiteY0" fmla="*/ 0 h 3140015"/>
              <a:gd name="connsiteX1" fmla="*/ 0 w 4054415"/>
              <a:gd name="connsiteY1" fmla="*/ 3140015 h 3140015"/>
              <a:gd name="connsiteX2" fmla="*/ 1397479 w 4054415"/>
              <a:gd name="connsiteY2" fmla="*/ 3122762 h 3140015"/>
              <a:gd name="connsiteX3" fmla="*/ 1397479 w 4054415"/>
              <a:gd name="connsiteY3" fmla="*/ 2881222 h 3140015"/>
              <a:gd name="connsiteX4" fmla="*/ 4054415 w 4054415"/>
              <a:gd name="connsiteY4" fmla="*/ 2889849 h 3140015"/>
              <a:gd name="connsiteX5" fmla="*/ 4037162 w 4054415"/>
              <a:gd name="connsiteY5" fmla="*/ 8626 h 3140015"/>
              <a:gd name="connsiteX6" fmla="*/ 34505 w 4054415"/>
              <a:gd name="connsiteY6" fmla="*/ 0 h 314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4415" h="3140015">
                <a:moveTo>
                  <a:pt x="34505" y="0"/>
                </a:moveTo>
                <a:lnTo>
                  <a:pt x="0" y="3140015"/>
                </a:lnTo>
                <a:lnTo>
                  <a:pt x="1397479" y="3122762"/>
                </a:lnTo>
                <a:lnTo>
                  <a:pt x="1397479" y="2881222"/>
                </a:lnTo>
                <a:lnTo>
                  <a:pt x="4054415" y="2889849"/>
                </a:lnTo>
                <a:lnTo>
                  <a:pt x="4037162" y="8626"/>
                </a:lnTo>
                <a:lnTo>
                  <a:pt x="34505" y="0"/>
                </a:lnTo>
                <a:close/>
              </a:path>
            </a:pathLst>
          </a:custGeom>
          <a:pattFill prst="ltVert">
            <a:fgClr>
              <a:srgbClr val="FF0000"/>
            </a:fgClr>
            <a:bgClr>
              <a:schemeClr val="bg1"/>
            </a:bgClr>
          </a:pattFill>
          <a:ln w="38100">
            <a:solidFill>
              <a:srgbClr val="FF0000">
                <a:alpha val="94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Besturing I PPM – Rijnland/ Schieland – </a:t>
            </a:r>
            <a:r>
              <a:rPr lang="nl-NL" sz="4000" dirty="0" err="1"/>
              <a:t>nwe</a:t>
            </a:r>
            <a:r>
              <a:rPr lang="nl-NL" sz="4000" dirty="0"/>
              <a:t> versie</a:t>
            </a:r>
          </a:p>
        </p:txBody>
      </p:sp>
      <p:sp>
        <p:nvSpPr>
          <p:cNvPr id="3" name="Afgeronde rechthoek 2"/>
          <p:cNvSpPr/>
          <p:nvPr/>
        </p:nvSpPr>
        <p:spPr>
          <a:xfrm>
            <a:off x="979192" y="1451900"/>
            <a:ext cx="7024266" cy="6030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70AD47">
                    <a:lumMod val="50000"/>
                  </a:srgbClr>
                </a:solidFill>
              </a:rPr>
              <a:t>Strategische I-Agenda</a:t>
            </a:r>
          </a:p>
        </p:txBody>
      </p:sp>
      <p:sp>
        <p:nvSpPr>
          <p:cNvPr id="4" name="Afgeronde rechthoek 3"/>
          <p:cNvSpPr/>
          <p:nvPr/>
        </p:nvSpPr>
        <p:spPr>
          <a:xfrm>
            <a:off x="979193" y="2272736"/>
            <a:ext cx="1931156" cy="40887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70AD47">
                    <a:lumMod val="50000"/>
                  </a:srgbClr>
                </a:solidFill>
              </a:rPr>
              <a:t>Business</a:t>
            </a:r>
          </a:p>
        </p:txBody>
      </p:sp>
      <p:sp>
        <p:nvSpPr>
          <p:cNvPr id="5" name="Afgeronde rechthoek 4"/>
          <p:cNvSpPr/>
          <p:nvPr/>
        </p:nvSpPr>
        <p:spPr>
          <a:xfrm>
            <a:off x="3260276" y="2272736"/>
            <a:ext cx="1292059" cy="1964967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9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dirty="0">
                <a:solidFill>
                  <a:schemeClr val="accent6">
                    <a:lumMod val="50000"/>
                  </a:schemeClr>
                </a:solidFill>
              </a:rPr>
              <a:t>Toetsen Nieuwe Aanvragen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4906296" y="2272737"/>
            <a:ext cx="3097161" cy="121771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Programmering en</a:t>
            </a:r>
          </a:p>
          <a:p>
            <a:pPr algn="ctr"/>
            <a:r>
              <a:rPr lang="nl-NL" dirty="0" err="1">
                <a:solidFill>
                  <a:schemeClr val="accent6">
                    <a:lumMod val="50000"/>
                  </a:schemeClr>
                </a:solidFill>
              </a:rPr>
              <a:t>Her-Programmering</a:t>
            </a:r>
            <a:endParaRPr lang="nl-N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Afgeronde rechthoek 7"/>
          <p:cNvSpPr/>
          <p:nvPr/>
        </p:nvSpPr>
        <p:spPr>
          <a:xfrm>
            <a:off x="4906296" y="3708244"/>
            <a:ext cx="3097161" cy="121771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Bewaking</a:t>
            </a:r>
          </a:p>
        </p:txBody>
      </p:sp>
      <p:sp>
        <p:nvSpPr>
          <p:cNvPr id="9" name="Afgeronde rechthoek 8"/>
          <p:cNvSpPr/>
          <p:nvPr/>
        </p:nvSpPr>
        <p:spPr>
          <a:xfrm>
            <a:off x="5594555" y="5143751"/>
            <a:ext cx="2408901" cy="12177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70AD47">
                    <a:lumMod val="50000"/>
                  </a:srgbClr>
                </a:solidFill>
              </a:rPr>
              <a:t>Realisatie Opdrachten</a:t>
            </a:r>
          </a:p>
        </p:txBody>
      </p:sp>
      <p:cxnSp>
        <p:nvCxnSpPr>
          <p:cNvPr id="19" name="Rechte verbindingslijn 18"/>
          <p:cNvCxnSpPr>
            <a:stCxn id="5" idx="0"/>
          </p:cNvCxnSpPr>
          <p:nvPr/>
        </p:nvCxnSpPr>
        <p:spPr>
          <a:xfrm flipV="1">
            <a:off x="3906306" y="2054946"/>
            <a:ext cx="1325" cy="217790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 flipV="1">
            <a:off x="2003759" y="2062555"/>
            <a:ext cx="1325" cy="217790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/>
          <p:nvPr/>
        </p:nvCxnSpPr>
        <p:spPr>
          <a:xfrm flipV="1">
            <a:off x="6496039" y="2060174"/>
            <a:ext cx="1325" cy="217790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 flipV="1">
            <a:off x="6496039" y="3490454"/>
            <a:ext cx="1325" cy="217790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/>
          <p:nvPr/>
        </p:nvCxnSpPr>
        <p:spPr>
          <a:xfrm flipV="1">
            <a:off x="6494714" y="4925960"/>
            <a:ext cx="1325" cy="217790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/>
          <p:cNvCxnSpPr/>
          <p:nvPr/>
        </p:nvCxnSpPr>
        <p:spPr>
          <a:xfrm flipV="1">
            <a:off x="3906305" y="4237703"/>
            <a:ext cx="1325" cy="217790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/>
          <p:cNvCxnSpPr>
            <a:stCxn id="5" idx="1"/>
          </p:cNvCxnSpPr>
          <p:nvPr/>
        </p:nvCxnSpPr>
        <p:spPr>
          <a:xfrm flipH="1" flipV="1">
            <a:off x="2910349" y="3255219"/>
            <a:ext cx="349927" cy="1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/>
          <p:cNvCxnSpPr/>
          <p:nvPr/>
        </p:nvCxnSpPr>
        <p:spPr>
          <a:xfrm flipH="1" flipV="1">
            <a:off x="2905355" y="5746592"/>
            <a:ext cx="349927" cy="1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/>
          <p:cNvCxnSpPr/>
          <p:nvPr/>
        </p:nvCxnSpPr>
        <p:spPr>
          <a:xfrm flipH="1" flipV="1">
            <a:off x="5244628" y="5746592"/>
            <a:ext cx="349927" cy="1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bogen verbindingslijn 34"/>
          <p:cNvCxnSpPr>
            <a:endCxn id="4" idx="2"/>
          </p:cNvCxnSpPr>
          <p:nvPr/>
        </p:nvCxnSpPr>
        <p:spPr>
          <a:xfrm rot="10800000" flipV="1">
            <a:off x="1944771" y="6016975"/>
            <a:ext cx="6058686" cy="344491"/>
          </a:xfrm>
          <a:prstGeom prst="bentConnector4">
            <a:avLst>
              <a:gd name="adj1" fmla="val -2759"/>
              <a:gd name="adj2" fmla="val 166359"/>
            </a:avLst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/>
          <p:cNvCxnSpPr/>
          <p:nvPr/>
        </p:nvCxnSpPr>
        <p:spPr>
          <a:xfrm flipH="1" flipV="1">
            <a:off x="4551453" y="4690725"/>
            <a:ext cx="349927" cy="1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/>
          <p:cNvCxnSpPr/>
          <p:nvPr/>
        </p:nvCxnSpPr>
        <p:spPr>
          <a:xfrm flipH="1" flipV="1">
            <a:off x="4551452" y="2872860"/>
            <a:ext cx="349927" cy="1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/>
          <p:cNvCxnSpPr/>
          <p:nvPr/>
        </p:nvCxnSpPr>
        <p:spPr>
          <a:xfrm flipH="1" flipV="1">
            <a:off x="4551451" y="3968895"/>
            <a:ext cx="349927" cy="1"/>
          </a:xfrm>
          <a:prstGeom prst="line">
            <a:avLst/>
          </a:prstGeom>
          <a:ln w="1238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ep 32"/>
          <p:cNvGrpSpPr/>
          <p:nvPr/>
        </p:nvGrpSpPr>
        <p:grpSpPr>
          <a:xfrm>
            <a:off x="3260276" y="4455493"/>
            <a:ext cx="1990151" cy="1905974"/>
            <a:chOff x="3260276" y="4455493"/>
            <a:chExt cx="1990151" cy="1905974"/>
          </a:xfrm>
        </p:grpSpPr>
        <p:sp>
          <p:nvSpPr>
            <p:cNvPr id="34" name="Afgeronde rechthoek 33"/>
            <p:cNvSpPr/>
            <p:nvPr/>
          </p:nvSpPr>
          <p:spPr>
            <a:xfrm>
              <a:off x="3286875" y="5143750"/>
              <a:ext cx="1963552" cy="121771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rgbClr val="FF0000"/>
                </a:solidFill>
              </a:endParaRPr>
            </a:p>
          </p:txBody>
        </p:sp>
        <p:sp>
          <p:nvSpPr>
            <p:cNvPr id="36" name="Afgeronde rechthoek 35"/>
            <p:cNvSpPr/>
            <p:nvPr/>
          </p:nvSpPr>
          <p:spPr>
            <a:xfrm>
              <a:off x="3260276" y="4455493"/>
              <a:ext cx="1292059" cy="190597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rgbClr val="FF0000"/>
                </a:solidFill>
              </a:endParaRPr>
            </a:p>
          </p:txBody>
        </p:sp>
        <p:sp>
          <p:nvSpPr>
            <p:cNvPr id="37" name="Rechthoek 36"/>
            <p:cNvSpPr/>
            <p:nvPr/>
          </p:nvSpPr>
          <p:spPr>
            <a:xfrm>
              <a:off x="3509963" y="5148000"/>
              <a:ext cx="1135856" cy="1206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l-NL" dirty="0">
                  <a:solidFill>
                    <a:schemeClr val="accent6">
                      <a:lumMod val="50000"/>
                    </a:schemeClr>
                  </a:solidFill>
                </a:rPr>
                <a:t>I Project</a:t>
              </a:r>
            </a:p>
            <a:p>
              <a:pPr algn="ctr"/>
              <a:r>
                <a:rPr lang="nl-NL" dirty="0" err="1">
                  <a:solidFill>
                    <a:schemeClr val="accent6">
                      <a:lumMod val="50000"/>
                    </a:schemeClr>
                  </a:solidFill>
                </a:rPr>
                <a:t>Voor-bereiding</a:t>
              </a:r>
              <a:endParaRPr lang="nl-NL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38" name="Rechthoek 37"/>
          <p:cNvSpPr/>
          <p:nvPr/>
        </p:nvSpPr>
        <p:spPr>
          <a:xfrm>
            <a:off x="8602266" y="1538915"/>
            <a:ext cx="3394604" cy="4585871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8575">
            <a:solidFill>
              <a:srgbClr val="1F497D">
                <a:alpha val="98000"/>
              </a:srgbClr>
            </a:solidFill>
          </a:ln>
        </p:spPr>
        <p:txBody>
          <a:bodyPr wrap="square">
            <a:spAutoFit/>
          </a:bodyPr>
          <a:lstStyle/>
          <a:p>
            <a:pPr marR="0" lvl="0" defTabSz="91440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JAARLIJKS PPM PROCES</a:t>
            </a:r>
          </a:p>
          <a:p>
            <a:pPr marL="457200" marR="0" lvl="0" indent="-457200" defTabSz="91440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Afdelingen en/of directie bepalen, op basis van o.a. de I&amp;A visie en de strategische agenda, de behoefte/vraag voor het te programmeren jaar</a:t>
            </a:r>
          </a:p>
          <a:p>
            <a:pPr marL="457200" marR="0" lvl="0" indent="-457200" defTabSz="91440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Afdelingen formuleren in samenwerking met de I-adviseur de aanvraag in een projectbrief</a:t>
            </a:r>
          </a:p>
          <a:p>
            <a:pPr marL="457200" marR="0" lvl="0" indent="-457200" defTabSz="91440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 portfoliomanager en architect toetsen de projectbrief en geven een advies aan de I-board</a:t>
            </a:r>
          </a:p>
          <a:p>
            <a:pPr marL="457200" marR="0" lvl="0" indent="-457200" defTabSz="91440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 portfoliomanager neemt de aanvraag op in de projectportfolio</a:t>
            </a:r>
          </a:p>
          <a:p>
            <a:pPr marL="457200" marR="0" lvl="0" indent="-457200" defTabSz="91440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 I-board programmeert de aanvraag en geeft advies aan de gezamenlijke directie(s) wanneer de aanvraag wordt uitgevoerd en of deze binnen de kaders past</a:t>
            </a:r>
          </a:p>
          <a:p>
            <a:pPr marL="457200" marR="0" lvl="0" indent="-457200" defTabSz="91440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Bij goedkeuring door de gezamenlijke directie(s), wordt de aanvraag als opdracht gedelegeerd aan de opdrachtgever </a:t>
            </a:r>
          </a:p>
          <a:p>
            <a:pPr marL="457200" marR="0" lvl="0" indent="-457200" defTabSz="91440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 </a:t>
            </a:r>
            <a:r>
              <a:rPr kumimoji="0" lang="nl-NL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vz</a:t>
            </a:r>
            <a:r>
              <a: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van I-board escaleert naar de gezamenlijke directie(s) bij conflicten rondom de herprogrammering van projecten</a:t>
            </a:r>
          </a:p>
        </p:txBody>
      </p:sp>
      <p:sp>
        <p:nvSpPr>
          <p:cNvPr id="14" name="Afgeronde rechthoek 13"/>
          <p:cNvSpPr/>
          <p:nvPr/>
        </p:nvSpPr>
        <p:spPr>
          <a:xfrm>
            <a:off x="1639495" y="1789471"/>
            <a:ext cx="648929" cy="29307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39" name="Afgeronde rechthoek 38"/>
          <p:cNvSpPr/>
          <p:nvPr/>
        </p:nvSpPr>
        <p:spPr>
          <a:xfrm>
            <a:off x="2712258" y="2957202"/>
            <a:ext cx="648929" cy="5899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43" name="Afgeronde rechthoek 42"/>
          <p:cNvSpPr/>
          <p:nvPr/>
        </p:nvSpPr>
        <p:spPr>
          <a:xfrm>
            <a:off x="3370692" y="2966832"/>
            <a:ext cx="648929" cy="5899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44" name="Afgeronde rechthoek 43"/>
          <p:cNvSpPr/>
          <p:nvPr/>
        </p:nvSpPr>
        <p:spPr>
          <a:xfrm>
            <a:off x="4014450" y="2974074"/>
            <a:ext cx="648929" cy="5899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45" name="Afgeronde rechthoek 44"/>
          <p:cNvSpPr/>
          <p:nvPr/>
        </p:nvSpPr>
        <p:spPr>
          <a:xfrm>
            <a:off x="4905239" y="2625215"/>
            <a:ext cx="648929" cy="5899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46" name="Afgeronde rechthoek 45"/>
          <p:cNvSpPr/>
          <p:nvPr/>
        </p:nvSpPr>
        <p:spPr>
          <a:xfrm>
            <a:off x="6173059" y="2623900"/>
            <a:ext cx="648929" cy="5899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47" name="Afgeronde rechthoek 46"/>
          <p:cNvSpPr/>
          <p:nvPr/>
        </p:nvSpPr>
        <p:spPr>
          <a:xfrm>
            <a:off x="6173059" y="5444195"/>
            <a:ext cx="648929" cy="5899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48" name="Afgeronde rechthoek 47"/>
          <p:cNvSpPr/>
          <p:nvPr/>
        </p:nvSpPr>
        <p:spPr>
          <a:xfrm>
            <a:off x="7209657" y="2628953"/>
            <a:ext cx="648929" cy="5899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8</a:t>
            </a:r>
          </a:p>
        </p:txBody>
      </p:sp>
      <p:cxnSp>
        <p:nvCxnSpPr>
          <p:cNvPr id="17" name="Rechte verbindingslijn 16"/>
          <p:cNvCxnSpPr>
            <a:stCxn id="14" idx="3"/>
            <a:endCxn id="39" idx="1"/>
          </p:cNvCxnSpPr>
          <p:nvPr/>
        </p:nvCxnSpPr>
        <p:spPr>
          <a:xfrm flipV="1">
            <a:off x="2288424" y="3252170"/>
            <a:ext cx="423834" cy="2676"/>
          </a:xfrm>
          <a:prstGeom prst="line">
            <a:avLst/>
          </a:prstGeom>
          <a:ln w="63500" cmpd="sng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>
            <a:stCxn id="44" idx="3"/>
            <a:endCxn id="45" idx="1"/>
          </p:cNvCxnSpPr>
          <p:nvPr/>
        </p:nvCxnSpPr>
        <p:spPr>
          <a:xfrm flipV="1">
            <a:off x="4663379" y="2920183"/>
            <a:ext cx="241860" cy="348859"/>
          </a:xfrm>
          <a:prstGeom prst="line">
            <a:avLst/>
          </a:prstGeom>
          <a:ln w="63500" cmpd="sng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48"/>
          <p:cNvCxnSpPr>
            <a:stCxn id="45" idx="3"/>
            <a:endCxn id="46" idx="1"/>
          </p:cNvCxnSpPr>
          <p:nvPr/>
        </p:nvCxnSpPr>
        <p:spPr>
          <a:xfrm flipV="1">
            <a:off x="5554168" y="2918868"/>
            <a:ext cx="618891" cy="1315"/>
          </a:xfrm>
          <a:prstGeom prst="line">
            <a:avLst/>
          </a:prstGeom>
          <a:ln w="63500" cmpd="sng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chte verbindingslijn 52"/>
          <p:cNvCxnSpPr>
            <a:stCxn id="46" idx="2"/>
            <a:endCxn id="47" idx="0"/>
          </p:cNvCxnSpPr>
          <p:nvPr/>
        </p:nvCxnSpPr>
        <p:spPr>
          <a:xfrm>
            <a:off x="6497524" y="3213835"/>
            <a:ext cx="0" cy="2230360"/>
          </a:xfrm>
          <a:prstGeom prst="line">
            <a:avLst/>
          </a:prstGeom>
          <a:ln w="63500" cmpd="sng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54"/>
          <p:cNvCxnSpPr>
            <a:stCxn id="47" idx="3"/>
            <a:endCxn id="48" idx="2"/>
          </p:cNvCxnSpPr>
          <p:nvPr/>
        </p:nvCxnSpPr>
        <p:spPr>
          <a:xfrm flipV="1">
            <a:off x="6821988" y="3218888"/>
            <a:ext cx="712134" cy="2520275"/>
          </a:xfrm>
          <a:prstGeom prst="line">
            <a:avLst/>
          </a:prstGeom>
          <a:ln w="63500" cmpd="sng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321</a:t>
            </a:fld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3963307930"/>
      </p:ext>
    </p:extLst>
  </p:cSld>
  <p:clrMapOvr>
    <a:masterClrMapping/>
  </p:clrMapOvr>
</p:sld>
</file>

<file path=ppt/slides/slide3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46A44F-5347-47AA-A199-52406F50B7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Relatie met Agile methodieken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A25A82-2EA2-4F20-AE97-B57978FB1D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03D37E1-340F-4227-84E6-852877ABD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8B76B2-1D15-47DA-A374-802BD10C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321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077863"/>
      </p:ext>
    </p:extLst>
  </p:cSld>
  <p:clrMapOvr>
    <a:masterClrMapping/>
  </p:clrMapOvr>
</p:sld>
</file>

<file path=ppt/slides/slide3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: ezelsoor 9">
            <a:extLst>
              <a:ext uri="{FF2B5EF4-FFF2-40B4-BE49-F238E27FC236}">
                <a16:creationId xmlns:a16="http://schemas.microsoft.com/office/drawing/2014/main" id="{C7EDCF80-DEC8-42C3-A25F-EECF7B505174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64323E-BACC-4C57-8C6C-75C02EE63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PPM Processen Organisatie Informatie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8A1F4A-13EF-43E6-B5D8-4A5BCC28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0D5432F-F6A2-466E-899D-18F6DC87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325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15A7AC51-7ABB-4CE2-81E4-53E663A882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5151814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0E29AF68-7814-4AE0-B0FB-362A5BAF26ED}">
                    <psuz:zmPr id="{EE0ACB25-F586-4354-B161-692DBB685128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876A8E9-71BB-4C45-B93D-C3C042C7B853}">
                    <psuz:zmPr id="{516C753E-2DB8-496B-8276-D475B4E91F7B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16D1522-497F-4EBE-9C2C-47BA60F41F09}">
                    <psuz:zmPr id="{DA644876-8840-4C0C-A1F4-5918171436E8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953441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690ADE0-BA32-421E-9DE7-C85B4337BE8C}">
                    <psuz:zmPr id="{EAEDFF68-0524-4F80-94FB-7D2703E35B4F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972FDE6E-67E7-4EB1-9FA7-BE99B28E3245}">
                    <psuz:zmPr id="{14A3C3B4-5838-4FE4-8067-177D478D2196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15A7AC51-7ABB-4CE2-81E4-53E663A8829C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5679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Afbeelding 6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18660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Afbeelding 8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91641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Afbeelding 9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45679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Afbeelding 11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8660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3456863"/>
      </p:ext>
    </p:extLst>
  </p:cSld>
  <p:clrMapOvr>
    <a:masterClrMapping/>
  </p:clrMapOvr>
</p:sld>
</file>

<file path=ppt/slides/slide3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Werkprocessen PPM uitgewerkt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722717"/>
      </p:ext>
    </p:extLst>
  </p:cSld>
  <p:clrMapOvr>
    <a:masterClrMapping/>
  </p:clrMapOvr>
</p:sld>
</file>

<file path=ppt/slides/slide3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Werkprocedures </a:t>
            </a:r>
            <a:br>
              <a:rPr lang="nl-NL" dirty="0"/>
            </a:br>
            <a:r>
              <a:rPr lang="nl-NL" dirty="0"/>
              <a:t>voor Rijnbrink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3093678"/>
      </p:ext>
    </p:extLst>
  </p:cSld>
  <p:clrMapOvr>
    <a:masterClrMapping/>
  </p:clrMapOvr>
</p:sld>
</file>

<file path=ppt/slides/slide3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Specifiek</a:t>
            </a:r>
            <a:br>
              <a:rPr lang="nl-NL" dirty="0"/>
            </a:br>
            <a:r>
              <a:rPr lang="nl-NL" dirty="0"/>
              <a:t>Categorisering van Projecten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340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3434967132"/>
      </p:ext>
    </p:extLst>
  </p:cSld>
  <p:clrMapOvr>
    <a:masterClrMapping/>
  </p:clrMapOvr>
</p:sld>
</file>

<file path=ppt/slides/slide3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Specifiek</a:t>
            </a:r>
            <a:br>
              <a:rPr lang="nl-NL" dirty="0"/>
            </a:br>
            <a:r>
              <a:rPr lang="nl-NL" dirty="0"/>
              <a:t>Prioritering Projecten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345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90254283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Aspecten </a:t>
            </a:r>
            <a:r>
              <a:rPr lang="nl-NL" dirty="0" err="1"/>
              <a:t>obv</a:t>
            </a:r>
            <a:r>
              <a:rPr lang="nl-NL" dirty="0"/>
              <a:t> portfoliotafel afbeelding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363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324" y="2133881"/>
            <a:ext cx="3985935" cy="3985935"/>
          </a:xfrm>
          <a:prstGeom prst="rect">
            <a:avLst/>
          </a:prstGeom>
        </p:spPr>
      </p:pic>
      <p:cxnSp>
        <p:nvCxnSpPr>
          <p:cNvPr id="7" name="Gebogen verbindingslijn 6"/>
          <p:cNvCxnSpPr>
            <a:stCxn id="20" idx="6"/>
          </p:cNvCxnSpPr>
          <p:nvPr/>
        </p:nvCxnSpPr>
        <p:spPr>
          <a:xfrm flipV="1">
            <a:off x="6938805" y="1899139"/>
            <a:ext cx="1461617" cy="830381"/>
          </a:xfrm>
          <a:prstGeom prst="bentConnector3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fgeronde rechthoek 7"/>
          <p:cNvSpPr/>
          <p:nvPr/>
        </p:nvSpPr>
        <p:spPr>
          <a:xfrm>
            <a:off x="8400422" y="1690688"/>
            <a:ext cx="2532185" cy="6279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Deelnemers/</a:t>
            </a:r>
          </a:p>
          <a:p>
            <a:pPr algn="ctr"/>
            <a:r>
              <a:rPr lang="nl-NL" dirty="0"/>
              <a:t>Stakeholders</a:t>
            </a:r>
          </a:p>
        </p:txBody>
      </p:sp>
      <p:cxnSp>
        <p:nvCxnSpPr>
          <p:cNvPr id="12" name="Gebogen verbindingslijn 11"/>
          <p:cNvCxnSpPr>
            <a:stCxn id="21" idx="2"/>
          </p:cNvCxnSpPr>
          <p:nvPr/>
        </p:nvCxnSpPr>
        <p:spPr>
          <a:xfrm rot="10800000">
            <a:off x="2612572" y="1912286"/>
            <a:ext cx="1647093" cy="1851684"/>
          </a:xfrm>
          <a:prstGeom prst="bentConnector2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fgeronde rechthoek 12"/>
          <p:cNvSpPr/>
          <p:nvPr/>
        </p:nvSpPr>
        <p:spPr>
          <a:xfrm>
            <a:off x="653142" y="1690688"/>
            <a:ext cx="2532185" cy="443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Projectportfolio</a:t>
            </a:r>
          </a:p>
        </p:txBody>
      </p:sp>
      <p:cxnSp>
        <p:nvCxnSpPr>
          <p:cNvPr id="15" name="Gebogen verbindingslijn 14"/>
          <p:cNvCxnSpPr>
            <a:stCxn id="22" idx="6"/>
          </p:cNvCxnSpPr>
          <p:nvPr/>
        </p:nvCxnSpPr>
        <p:spPr>
          <a:xfrm>
            <a:off x="5678994" y="4006803"/>
            <a:ext cx="3545393" cy="1600177"/>
          </a:xfrm>
          <a:prstGeom prst="bentConnector3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fgeronde rechthoek 15"/>
          <p:cNvSpPr/>
          <p:nvPr/>
        </p:nvSpPr>
        <p:spPr>
          <a:xfrm>
            <a:off x="8482484" y="5402784"/>
            <a:ext cx="2532185" cy="443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Beslissingen/ adviezen</a:t>
            </a:r>
          </a:p>
        </p:txBody>
      </p:sp>
      <p:cxnSp>
        <p:nvCxnSpPr>
          <p:cNvPr id="18" name="Gebogen verbindingslijn 17"/>
          <p:cNvCxnSpPr>
            <a:stCxn id="26" idx="2"/>
          </p:cNvCxnSpPr>
          <p:nvPr/>
        </p:nvCxnSpPr>
        <p:spPr>
          <a:xfrm rot="10800000" flipV="1">
            <a:off x="2019720" y="4777149"/>
            <a:ext cx="2239945" cy="829830"/>
          </a:xfrm>
          <a:prstGeom prst="bentConnector3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fgeronde rechthoek 18"/>
          <p:cNvSpPr/>
          <p:nvPr/>
        </p:nvSpPr>
        <p:spPr>
          <a:xfrm>
            <a:off x="653142" y="5385383"/>
            <a:ext cx="2532185" cy="6134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Input/ wijzigingen/ dynamiek</a:t>
            </a:r>
          </a:p>
        </p:txBody>
      </p:sp>
      <p:sp>
        <p:nvSpPr>
          <p:cNvPr id="20" name="Ovaal 19"/>
          <p:cNvSpPr/>
          <p:nvPr/>
        </p:nvSpPr>
        <p:spPr>
          <a:xfrm>
            <a:off x="6325018" y="2428069"/>
            <a:ext cx="613787" cy="60290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Ovaal 20"/>
          <p:cNvSpPr/>
          <p:nvPr/>
        </p:nvSpPr>
        <p:spPr>
          <a:xfrm>
            <a:off x="4259664" y="3462519"/>
            <a:ext cx="613787" cy="60290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Ovaal 21"/>
          <p:cNvSpPr/>
          <p:nvPr/>
        </p:nvSpPr>
        <p:spPr>
          <a:xfrm>
            <a:off x="5065207" y="3705352"/>
            <a:ext cx="613787" cy="60290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al 25"/>
          <p:cNvSpPr/>
          <p:nvPr/>
        </p:nvSpPr>
        <p:spPr>
          <a:xfrm>
            <a:off x="4259664" y="4379107"/>
            <a:ext cx="1876951" cy="79608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9132484"/>
      </p:ext>
    </p:extLst>
  </p:cSld>
  <p:clrMapOvr>
    <a:masterClrMapping/>
  </p:clrMapOvr>
</p:sld>
</file>

<file path=ppt/slides/slide3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DD351E-CFE0-4B19-BE86-F8D7BE0BF4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Specifiek</a:t>
            </a:r>
            <a:br>
              <a:rPr lang="nl-NL" dirty="0"/>
            </a:br>
            <a:r>
              <a:rPr lang="nl-NL" dirty="0"/>
              <a:t>Resourcemanagement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2461EDA-6E45-426D-8B3A-B173CB3376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226D0A-0008-4999-8D60-6FAD39F6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972250E-F467-4518-BEB3-76076053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372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9672047"/>
      </p:ext>
    </p:extLst>
  </p:cSld>
  <p:clrMapOvr>
    <a:masterClrMapping/>
  </p:clrMapOvr>
</p:sld>
</file>

<file path=ppt/slides/slide3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: ezelsoor 7">
            <a:extLst>
              <a:ext uri="{FF2B5EF4-FFF2-40B4-BE49-F238E27FC236}">
                <a16:creationId xmlns:a16="http://schemas.microsoft.com/office/drawing/2014/main" id="{DB6DD901-F03A-478E-B657-61BB1AEF5A94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D1F7E4-2CF3-42E9-8652-92A558F7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PPM Organisatie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306F417-FA0D-4A5C-8197-8C186C875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A51D15-3CCE-4D33-9DF8-3C9DC29BD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374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D48BB32B-0762-479C-BC2C-4512C26E59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9650184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CFAC35F5-6F66-45DA-8884-3F9C703CE9F7}">
                    <psuz:zmPr id="{7265D0BB-778B-4F8A-80E9-F587E6E98B4A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76730" y="217567"/>
                          <a:ext cx="6962141" cy="391620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D48BB32B-0762-479C-BC2C-4512C26E59C8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614930" y="2043192"/>
                  <a:ext cx="6962141" cy="391620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239844173"/>
      </p:ext>
    </p:extLst>
  </p:cSld>
  <p:clrMapOvr>
    <a:masterClrMapping/>
  </p:clrMapOvr>
</p:sld>
</file>

<file path=ppt/slides/slide3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Portfolio organisatie en rollen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375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0039705"/>
      </p:ext>
    </p:extLst>
  </p:cSld>
  <p:clrMapOvr>
    <a:masterClrMapping/>
  </p:clrMapOvr>
</p:sld>
</file>

<file path=ppt/slides/slide3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: ezelsoor 8">
            <a:extLst>
              <a:ext uri="{FF2B5EF4-FFF2-40B4-BE49-F238E27FC236}">
                <a16:creationId xmlns:a16="http://schemas.microsoft.com/office/drawing/2014/main" id="{FC11B302-F678-4F9D-993D-906918B88799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D1F7E4-2CF3-42E9-8652-92A558F73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PPM Organisatie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306F417-FA0D-4A5C-8197-8C186C875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A51D15-3CCE-4D33-9DF8-3C9DC29BD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378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D48BB32B-0762-479C-BC2C-4512C26E59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87967208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965F07A9-F0CA-4B22-9D50-F5B466B4BEE4}">
                    <psuz:zmPr id="{BDCE24E5-361C-41F0-81A9-2A01C0A2FDE2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A843D27-F6BB-45E9-B199-E9A54E54DC9F}">
                    <psuz:zmPr id="{EEC71DBF-6993-473B-B81F-E689764E0FDD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2307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BFE0040-EF1C-4A92-A19A-B2A44382C692}">
                    <psuz:zmPr id="{5EAA43E0-A7A1-4EC6-A6AC-E0430872FFA9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2240939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D48BB32B-0762-479C-BC2C-4512C26E59C8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549660" y="1977922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Afbeelding 6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1270" y="1977922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Afbeelding 8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49660" y="4066564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616861115"/>
      </p:ext>
    </p:extLst>
  </p:cSld>
  <p:clrMapOvr>
    <a:masterClrMapping/>
  </p:clrMapOvr>
</p:sld>
</file>

<file path=ppt/slides/slide3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E470DC-ACDF-41A5-B89A-8B4BDE929E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Specifiek</a:t>
            </a:r>
            <a:br>
              <a:rPr lang="nl-NL" dirty="0"/>
            </a:br>
            <a:r>
              <a:rPr lang="nl-NL" dirty="0"/>
              <a:t>Portfoliorapportages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0CEA8DF-6622-47D0-8C0A-E824635444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B594AA1-33A6-42ED-B69C-8EE86D499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10B116F-9D04-40AD-A17A-5B4A85112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379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3578634"/>
      </p:ext>
    </p:extLst>
  </p:cSld>
  <p:clrMapOvr>
    <a:masterClrMapping/>
  </p:clrMapOvr>
</p:sld>
</file>

<file path=ppt/slides/slide3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Van projectgegevens naar </a:t>
            </a:r>
            <a:r>
              <a:rPr lang="nl-NL" dirty="0" err="1"/>
              <a:t>portfoliostuurinformatie</a:t>
            </a:r>
            <a:endParaRPr lang="nl-NL" dirty="0"/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382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2826275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275668" y="1843995"/>
            <a:ext cx="2939482" cy="36059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2994048" y="1086928"/>
            <a:ext cx="7905918" cy="54001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16959" y="29060"/>
            <a:ext cx="5105689" cy="1041083"/>
          </a:xfrm>
        </p:spPr>
        <p:txBody>
          <a:bodyPr>
            <a:normAutofit fontScale="90000"/>
          </a:bodyPr>
          <a:lstStyle/>
          <a:p>
            <a:r>
              <a:rPr lang="nl-NL" dirty="0"/>
              <a:t>Wat gebeurt er rond de portfoliotafel?(2)</a:t>
            </a:r>
          </a:p>
        </p:txBody>
      </p:sp>
      <p:sp>
        <p:nvSpPr>
          <p:cNvPr id="5" name="Rechthoek 4"/>
          <p:cNvSpPr/>
          <p:nvPr/>
        </p:nvSpPr>
        <p:spPr>
          <a:xfrm>
            <a:off x="2994048" y="2273862"/>
            <a:ext cx="7905918" cy="296168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4" y="3164583"/>
            <a:ext cx="1244826" cy="1244826"/>
          </a:xfrm>
          <a:prstGeom prst="rect">
            <a:avLst/>
          </a:prstGeom>
        </p:spPr>
      </p:pic>
      <p:sp>
        <p:nvSpPr>
          <p:cNvPr id="7" name="Vrije vorm 6"/>
          <p:cNvSpPr/>
          <p:nvPr/>
        </p:nvSpPr>
        <p:spPr>
          <a:xfrm>
            <a:off x="2985956" y="1084333"/>
            <a:ext cx="7914010" cy="2079653"/>
          </a:xfrm>
          <a:custGeom>
            <a:avLst/>
            <a:gdLst>
              <a:gd name="connsiteX0" fmla="*/ 0 w 7914010"/>
              <a:gd name="connsiteY0" fmla="*/ 0 h 2079653"/>
              <a:gd name="connsiteX1" fmla="*/ 8092 w 7914010"/>
              <a:gd name="connsiteY1" fmla="*/ 1181437 h 2079653"/>
              <a:gd name="connsiteX2" fmla="*/ 2880764 w 7914010"/>
              <a:gd name="connsiteY2" fmla="*/ 1189529 h 2079653"/>
              <a:gd name="connsiteX3" fmla="*/ 3342010 w 7914010"/>
              <a:gd name="connsiteY3" fmla="*/ 2079653 h 2079653"/>
              <a:gd name="connsiteX4" fmla="*/ 4580092 w 7914010"/>
              <a:gd name="connsiteY4" fmla="*/ 2079653 h 2079653"/>
              <a:gd name="connsiteX5" fmla="*/ 5041338 w 7914010"/>
              <a:gd name="connsiteY5" fmla="*/ 1189529 h 2079653"/>
              <a:gd name="connsiteX6" fmla="*/ 7914010 w 7914010"/>
              <a:gd name="connsiteY6" fmla="*/ 1197621 h 2079653"/>
              <a:gd name="connsiteX7" fmla="*/ 7914010 w 7914010"/>
              <a:gd name="connsiteY7" fmla="*/ 0 h 2079653"/>
              <a:gd name="connsiteX8" fmla="*/ 0 w 7914010"/>
              <a:gd name="connsiteY8" fmla="*/ 0 h 207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4010" h="2079653">
                <a:moveTo>
                  <a:pt x="0" y="0"/>
                </a:moveTo>
                <a:cubicBezTo>
                  <a:pt x="2697" y="393812"/>
                  <a:pt x="5395" y="787625"/>
                  <a:pt x="8092" y="1181437"/>
                </a:cubicBezTo>
                <a:lnTo>
                  <a:pt x="2880764" y="1189529"/>
                </a:lnTo>
                <a:lnTo>
                  <a:pt x="3342010" y="2079653"/>
                </a:lnTo>
                <a:lnTo>
                  <a:pt x="4580092" y="2079653"/>
                </a:lnTo>
                <a:lnTo>
                  <a:pt x="5041338" y="1189529"/>
                </a:lnTo>
                <a:lnTo>
                  <a:pt x="7914010" y="1197621"/>
                </a:lnTo>
                <a:lnTo>
                  <a:pt x="7914010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nl-NL" sz="1400" dirty="0"/>
              <a:t>Sturing</a:t>
            </a:r>
          </a:p>
        </p:txBody>
      </p:sp>
      <p:sp>
        <p:nvSpPr>
          <p:cNvPr id="8" name="Vrije vorm 7"/>
          <p:cNvSpPr/>
          <p:nvPr/>
        </p:nvSpPr>
        <p:spPr>
          <a:xfrm>
            <a:off x="2994048" y="4410159"/>
            <a:ext cx="7905918" cy="2079653"/>
          </a:xfrm>
          <a:custGeom>
            <a:avLst/>
            <a:gdLst>
              <a:gd name="connsiteX0" fmla="*/ 0 w 7905918"/>
              <a:gd name="connsiteY0" fmla="*/ 2063469 h 2079653"/>
              <a:gd name="connsiteX1" fmla="*/ 0 w 7905918"/>
              <a:gd name="connsiteY1" fmla="*/ 833480 h 2079653"/>
              <a:gd name="connsiteX2" fmla="*/ 2872672 w 7905918"/>
              <a:gd name="connsiteY2" fmla="*/ 833480 h 2079653"/>
              <a:gd name="connsiteX3" fmla="*/ 3333918 w 7905918"/>
              <a:gd name="connsiteY3" fmla="*/ 0 h 2079653"/>
              <a:gd name="connsiteX4" fmla="*/ 4572000 w 7905918"/>
              <a:gd name="connsiteY4" fmla="*/ 8092 h 2079653"/>
              <a:gd name="connsiteX5" fmla="*/ 5041338 w 7905918"/>
              <a:gd name="connsiteY5" fmla="*/ 825388 h 2079653"/>
              <a:gd name="connsiteX6" fmla="*/ 7905918 w 7905918"/>
              <a:gd name="connsiteY6" fmla="*/ 809204 h 2079653"/>
              <a:gd name="connsiteX7" fmla="*/ 7897826 w 7905918"/>
              <a:gd name="connsiteY7" fmla="*/ 2079653 h 2079653"/>
              <a:gd name="connsiteX8" fmla="*/ 0 w 7905918"/>
              <a:gd name="connsiteY8" fmla="*/ 2063469 h 207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5918" h="2079653">
                <a:moveTo>
                  <a:pt x="0" y="2063469"/>
                </a:moveTo>
                <a:lnTo>
                  <a:pt x="0" y="833480"/>
                </a:lnTo>
                <a:lnTo>
                  <a:pt x="2872672" y="833480"/>
                </a:lnTo>
                <a:lnTo>
                  <a:pt x="3333918" y="0"/>
                </a:lnTo>
                <a:lnTo>
                  <a:pt x="4572000" y="8092"/>
                </a:lnTo>
                <a:lnTo>
                  <a:pt x="5041338" y="825388"/>
                </a:lnTo>
                <a:lnTo>
                  <a:pt x="7905918" y="809204"/>
                </a:lnTo>
                <a:cubicBezTo>
                  <a:pt x="7903221" y="1232687"/>
                  <a:pt x="7900523" y="1656170"/>
                  <a:pt x="7897826" y="2079653"/>
                </a:cubicBezTo>
                <a:lnTo>
                  <a:pt x="0" y="206346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nl-NL" sz="1400" dirty="0"/>
              <a:t>Ondersteuning</a:t>
            </a:r>
          </a:p>
        </p:txBody>
      </p:sp>
      <p:sp>
        <p:nvSpPr>
          <p:cNvPr id="9" name="Vrije vorm 8"/>
          <p:cNvSpPr/>
          <p:nvPr/>
        </p:nvSpPr>
        <p:spPr>
          <a:xfrm>
            <a:off x="2994048" y="2265770"/>
            <a:ext cx="3342010" cy="2977869"/>
          </a:xfrm>
          <a:custGeom>
            <a:avLst/>
            <a:gdLst>
              <a:gd name="connsiteX0" fmla="*/ 0 w 3342010"/>
              <a:gd name="connsiteY0" fmla="*/ 0 h 2977869"/>
              <a:gd name="connsiteX1" fmla="*/ 2880764 w 3342010"/>
              <a:gd name="connsiteY1" fmla="*/ 0 h 2977869"/>
              <a:gd name="connsiteX2" fmla="*/ 3342010 w 3342010"/>
              <a:gd name="connsiteY2" fmla="*/ 906308 h 2977869"/>
              <a:gd name="connsiteX3" fmla="*/ 3325826 w 3342010"/>
              <a:gd name="connsiteY3" fmla="*/ 2152481 h 2977869"/>
              <a:gd name="connsiteX4" fmla="*/ 2880764 w 3342010"/>
              <a:gd name="connsiteY4" fmla="*/ 2977869 h 2977869"/>
              <a:gd name="connsiteX5" fmla="*/ 0 w 3342010"/>
              <a:gd name="connsiteY5" fmla="*/ 2961685 h 2977869"/>
              <a:gd name="connsiteX6" fmla="*/ 0 w 3342010"/>
              <a:gd name="connsiteY6" fmla="*/ 0 h 29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2010" h="2977869">
                <a:moveTo>
                  <a:pt x="0" y="0"/>
                </a:moveTo>
                <a:lnTo>
                  <a:pt x="2880764" y="0"/>
                </a:lnTo>
                <a:lnTo>
                  <a:pt x="3342010" y="906308"/>
                </a:lnTo>
                <a:lnTo>
                  <a:pt x="3325826" y="2152481"/>
                </a:lnTo>
                <a:lnTo>
                  <a:pt x="2880764" y="2977869"/>
                </a:lnTo>
                <a:lnTo>
                  <a:pt x="0" y="2961685"/>
                </a:lnTo>
                <a:cubicBezTo>
                  <a:pt x="2697" y="1979851"/>
                  <a:pt x="5395" y="998018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nl-NL" sz="1400" dirty="0">
                <a:solidFill>
                  <a:schemeClr val="accent1">
                    <a:lumMod val="50000"/>
                  </a:schemeClr>
                </a:solidFill>
              </a:rPr>
              <a:t>Voorbereidende PPM Processen</a:t>
            </a:r>
          </a:p>
        </p:txBody>
      </p:sp>
      <p:sp>
        <p:nvSpPr>
          <p:cNvPr id="10" name="Vrije vorm 9"/>
          <p:cNvSpPr/>
          <p:nvPr/>
        </p:nvSpPr>
        <p:spPr>
          <a:xfrm>
            <a:off x="7566048" y="2281954"/>
            <a:ext cx="3333918" cy="2953593"/>
          </a:xfrm>
          <a:custGeom>
            <a:avLst/>
            <a:gdLst>
              <a:gd name="connsiteX0" fmla="*/ 0 w 3333918"/>
              <a:gd name="connsiteY0" fmla="*/ 882032 h 2953593"/>
              <a:gd name="connsiteX1" fmla="*/ 469338 w 3333918"/>
              <a:gd name="connsiteY1" fmla="*/ 0 h 2953593"/>
              <a:gd name="connsiteX2" fmla="*/ 3333918 w 3333918"/>
              <a:gd name="connsiteY2" fmla="*/ 0 h 2953593"/>
              <a:gd name="connsiteX3" fmla="*/ 3325826 w 3333918"/>
              <a:gd name="connsiteY3" fmla="*/ 2937409 h 2953593"/>
              <a:gd name="connsiteX4" fmla="*/ 461246 w 3333918"/>
              <a:gd name="connsiteY4" fmla="*/ 2953593 h 2953593"/>
              <a:gd name="connsiteX5" fmla="*/ 8092 w 3333918"/>
              <a:gd name="connsiteY5" fmla="*/ 2128205 h 2953593"/>
              <a:gd name="connsiteX6" fmla="*/ 0 w 3333918"/>
              <a:gd name="connsiteY6" fmla="*/ 882032 h 295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3918" h="2953593">
                <a:moveTo>
                  <a:pt x="0" y="882032"/>
                </a:moveTo>
                <a:lnTo>
                  <a:pt x="469338" y="0"/>
                </a:lnTo>
                <a:lnTo>
                  <a:pt x="3333918" y="0"/>
                </a:lnTo>
                <a:cubicBezTo>
                  <a:pt x="3331221" y="979136"/>
                  <a:pt x="3328523" y="1958273"/>
                  <a:pt x="3325826" y="2937409"/>
                </a:cubicBezTo>
                <a:lnTo>
                  <a:pt x="461246" y="2953593"/>
                </a:lnTo>
                <a:lnTo>
                  <a:pt x="8092" y="2128205"/>
                </a:lnTo>
                <a:cubicBezTo>
                  <a:pt x="5395" y="1718209"/>
                  <a:pt x="2697" y="1308212"/>
                  <a:pt x="0" y="88203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nl-NL" sz="1400" dirty="0">
                <a:solidFill>
                  <a:schemeClr val="accent1">
                    <a:lumMod val="50000"/>
                  </a:schemeClr>
                </a:solidFill>
              </a:rPr>
              <a:t>Communicatie Processen</a:t>
            </a:r>
          </a:p>
        </p:txBody>
      </p:sp>
      <p:sp>
        <p:nvSpPr>
          <p:cNvPr id="11" name="Afgeronde rechthoek 10"/>
          <p:cNvSpPr/>
          <p:nvPr/>
        </p:nvSpPr>
        <p:spPr>
          <a:xfrm>
            <a:off x="4640690" y="2478251"/>
            <a:ext cx="877425" cy="746459"/>
          </a:xfrm>
          <a:prstGeom prst="roundRect">
            <a:avLst/>
          </a:prstGeom>
          <a:solidFill>
            <a:srgbClr val="43AF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Idee – Vraag management</a:t>
            </a:r>
          </a:p>
        </p:txBody>
      </p:sp>
      <p:sp>
        <p:nvSpPr>
          <p:cNvPr id="12" name="Afgeronde rechthoek 11"/>
          <p:cNvSpPr/>
          <p:nvPr/>
        </p:nvSpPr>
        <p:spPr>
          <a:xfrm>
            <a:off x="4640689" y="3232802"/>
            <a:ext cx="894243" cy="101547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nl-NL" sz="1050" dirty="0">
                <a:solidFill>
                  <a:srgbClr val="70AD47">
                    <a:lumMod val="50000"/>
                  </a:srgbClr>
                </a:solidFill>
              </a:rPr>
              <a:t>Portfolio </a:t>
            </a:r>
          </a:p>
          <a:p>
            <a:pPr lvl="0" algn="ctr">
              <a:defRPr/>
            </a:pPr>
            <a:r>
              <a:rPr lang="nl-NL" sz="1050" dirty="0">
                <a:solidFill>
                  <a:srgbClr val="70AD47">
                    <a:lumMod val="50000"/>
                  </a:srgbClr>
                </a:solidFill>
              </a:rPr>
              <a:t>Definitie en Planning</a:t>
            </a:r>
          </a:p>
        </p:txBody>
      </p:sp>
      <p:sp>
        <p:nvSpPr>
          <p:cNvPr id="13" name="Afgeronde rechthoek 12"/>
          <p:cNvSpPr/>
          <p:nvPr/>
        </p:nvSpPr>
        <p:spPr>
          <a:xfrm>
            <a:off x="4640689" y="4279731"/>
            <a:ext cx="877426" cy="89108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nl-NL" sz="105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Portfolio</a:t>
            </a:r>
          </a:p>
          <a:p>
            <a:pPr lvl="0" algn="ctr">
              <a:defRPr/>
            </a:pPr>
            <a:r>
              <a:rPr lang="nl-NL" sz="105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Uitvoering en - Monitoring</a:t>
            </a:r>
          </a:p>
        </p:txBody>
      </p:sp>
      <p:sp>
        <p:nvSpPr>
          <p:cNvPr id="14" name="Afgeronde rechthoek 13"/>
          <p:cNvSpPr/>
          <p:nvPr/>
        </p:nvSpPr>
        <p:spPr>
          <a:xfrm>
            <a:off x="6296787" y="2531641"/>
            <a:ext cx="1285459" cy="48478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err="1"/>
              <a:t>Governance</a:t>
            </a:r>
            <a:r>
              <a:rPr lang="nl-NL" sz="1200" dirty="0"/>
              <a:t>/</a:t>
            </a:r>
          </a:p>
          <a:p>
            <a:pPr algn="ctr"/>
            <a:r>
              <a:rPr lang="nl-NL" sz="1200" dirty="0"/>
              <a:t>Besluitvorming</a:t>
            </a:r>
          </a:p>
        </p:txBody>
      </p:sp>
      <p:sp>
        <p:nvSpPr>
          <p:cNvPr id="15" name="Afgeronde rechthoek 14"/>
          <p:cNvSpPr/>
          <p:nvPr/>
        </p:nvSpPr>
        <p:spPr>
          <a:xfrm>
            <a:off x="8644376" y="3150038"/>
            <a:ext cx="1370501" cy="130816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Communicatie/</a:t>
            </a:r>
          </a:p>
          <a:p>
            <a:pPr algn="ctr"/>
            <a:r>
              <a:rPr lang="nl-NL" sz="1200" dirty="0"/>
              <a:t>Beslissingen/ Acties</a:t>
            </a:r>
          </a:p>
        </p:txBody>
      </p:sp>
      <p:sp>
        <p:nvSpPr>
          <p:cNvPr id="16" name="Afgeronde rechthoek 15"/>
          <p:cNvSpPr/>
          <p:nvPr/>
        </p:nvSpPr>
        <p:spPr>
          <a:xfrm>
            <a:off x="6320539" y="4576428"/>
            <a:ext cx="1298605" cy="50951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Systemen/ hulpmiddelen</a:t>
            </a:r>
          </a:p>
        </p:txBody>
      </p:sp>
      <p:sp>
        <p:nvSpPr>
          <p:cNvPr id="17" name="Stroomdiagram: Document 16"/>
          <p:cNvSpPr/>
          <p:nvPr/>
        </p:nvSpPr>
        <p:spPr>
          <a:xfrm>
            <a:off x="5689882" y="2954325"/>
            <a:ext cx="417064" cy="356584"/>
          </a:xfrm>
          <a:prstGeom prst="flowChartDocument">
            <a:avLst/>
          </a:prstGeom>
          <a:solidFill>
            <a:srgbClr val="43AF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Stroomdiagram: Document 17"/>
          <p:cNvSpPr/>
          <p:nvPr/>
        </p:nvSpPr>
        <p:spPr>
          <a:xfrm>
            <a:off x="5695018" y="3576037"/>
            <a:ext cx="417064" cy="356584"/>
          </a:xfrm>
          <a:prstGeom prst="flowChartDocumen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20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19" name="Stroomdiagram: Document 18"/>
          <p:cNvSpPr/>
          <p:nvPr/>
        </p:nvSpPr>
        <p:spPr>
          <a:xfrm>
            <a:off x="5689506" y="4249333"/>
            <a:ext cx="417064" cy="356584"/>
          </a:xfrm>
          <a:prstGeom prst="flowChartDocumen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2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Ovaal bijschrift 19"/>
          <p:cNvSpPr/>
          <p:nvPr/>
        </p:nvSpPr>
        <p:spPr>
          <a:xfrm>
            <a:off x="8125913" y="2972250"/>
            <a:ext cx="490897" cy="307419"/>
          </a:xfrm>
          <a:prstGeom prst="wedgeEllipseCallout">
            <a:avLst/>
          </a:prstGeom>
          <a:solidFill>
            <a:srgbClr val="43AF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al bijschrift 20"/>
          <p:cNvSpPr/>
          <p:nvPr/>
        </p:nvSpPr>
        <p:spPr>
          <a:xfrm>
            <a:off x="8125913" y="3611523"/>
            <a:ext cx="490897" cy="307419"/>
          </a:xfrm>
          <a:prstGeom prst="wedgeEllipseCallou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20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22" name="Ovaal bijschrift 21"/>
          <p:cNvSpPr/>
          <p:nvPr/>
        </p:nvSpPr>
        <p:spPr>
          <a:xfrm>
            <a:off x="8125913" y="4225784"/>
            <a:ext cx="490897" cy="307419"/>
          </a:xfrm>
          <a:prstGeom prst="wedgeEllipseCallou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2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Stroomdiagram: Magnetische schijf 22"/>
          <p:cNvSpPr/>
          <p:nvPr/>
        </p:nvSpPr>
        <p:spPr>
          <a:xfrm>
            <a:off x="4646382" y="6182063"/>
            <a:ext cx="2191109" cy="240418"/>
          </a:xfrm>
          <a:prstGeom prst="flowChartMagneticDis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accent4">
                    <a:lumMod val="50000"/>
                  </a:schemeClr>
                </a:solidFill>
              </a:rPr>
              <a:t>Project Portfolio Sheet</a:t>
            </a:r>
          </a:p>
        </p:txBody>
      </p:sp>
      <p:sp>
        <p:nvSpPr>
          <p:cNvPr id="24" name="Stroomdiagram: Document 23"/>
          <p:cNvSpPr/>
          <p:nvPr/>
        </p:nvSpPr>
        <p:spPr>
          <a:xfrm>
            <a:off x="6545010" y="5365087"/>
            <a:ext cx="793733" cy="501864"/>
          </a:xfrm>
          <a:prstGeom prst="flowChartDocumen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900" dirty="0"/>
              <a:t>Basis Portfolio Rapportages</a:t>
            </a:r>
          </a:p>
        </p:txBody>
      </p:sp>
      <p:sp>
        <p:nvSpPr>
          <p:cNvPr id="25" name="Stroomdiagram: Document 24"/>
          <p:cNvSpPr/>
          <p:nvPr/>
        </p:nvSpPr>
        <p:spPr>
          <a:xfrm>
            <a:off x="7384519" y="5364003"/>
            <a:ext cx="793733" cy="501864"/>
          </a:xfrm>
          <a:prstGeom prst="flowChartDocumen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900" dirty="0"/>
              <a:t>Portfolio Analyses</a:t>
            </a:r>
          </a:p>
        </p:txBody>
      </p:sp>
      <p:sp>
        <p:nvSpPr>
          <p:cNvPr id="26" name="Stroomdiagram: Document 25"/>
          <p:cNvSpPr/>
          <p:nvPr/>
        </p:nvSpPr>
        <p:spPr>
          <a:xfrm>
            <a:off x="8232654" y="5363877"/>
            <a:ext cx="793733" cy="501864"/>
          </a:xfrm>
          <a:prstGeom prst="flowChartDocumen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900" dirty="0"/>
              <a:t>Portfolio Dashboard</a:t>
            </a:r>
          </a:p>
        </p:txBody>
      </p:sp>
      <p:sp>
        <p:nvSpPr>
          <p:cNvPr id="27" name="Afgeronde rechthoek 26"/>
          <p:cNvSpPr/>
          <p:nvPr/>
        </p:nvSpPr>
        <p:spPr>
          <a:xfrm>
            <a:off x="4226061" y="5868489"/>
            <a:ext cx="2761662" cy="256115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nl-NL" sz="1050" b="1" dirty="0">
                <a:solidFill>
                  <a:schemeClr val="accent4">
                    <a:lumMod val="50000"/>
                  </a:schemeClr>
                </a:solidFill>
              </a:rPr>
              <a:t>Onderhouden Project- en Portfolio Gegevens</a:t>
            </a:r>
          </a:p>
        </p:txBody>
      </p:sp>
      <p:sp>
        <p:nvSpPr>
          <p:cNvPr id="28" name="Afgeronde rechthoek 27"/>
          <p:cNvSpPr/>
          <p:nvPr/>
        </p:nvSpPr>
        <p:spPr>
          <a:xfrm>
            <a:off x="2985954" y="2514609"/>
            <a:ext cx="1654733" cy="222584"/>
          </a:xfrm>
          <a:prstGeom prst="roundRect">
            <a:avLst/>
          </a:prstGeom>
          <a:solidFill>
            <a:srgbClr val="43AF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Identificeren en Selecteren</a:t>
            </a:r>
          </a:p>
        </p:txBody>
      </p:sp>
      <p:sp>
        <p:nvSpPr>
          <p:cNvPr id="29" name="Afgeronde rechthoek 28"/>
          <p:cNvSpPr/>
          <p:nvPr/>
        </p:nvSpPr>
        <p:spPr>
          <a:xfrm>
            <a:off x="2985954" y="2731937"/>
            <a:ext cx="1654733" cy="222584"/>
          </a:xfrm>
          <a:prstGeom prst="roundRect">
            <a:avLst/>
          </a:prstGeom>
          <a:solidFill>
            <a:srgbClr val="43AF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Analyseren en Toetsen</a:t>
            </a:r>
          </a:p>
        </p:txBody>
      </p:sp>
      <p:sp>
        <p:nvSpPr>
          <p:cNvPr id="30" name="Afgeronde rechthoek 29"/>
          <p:cNvSpPr/>
          <p:nvPr/>
        </p:nvSpPr>
        <p:spPr>
          <a:xfrm>
            <a:off x="2985954" y="2955591"/>
            <a:ext cx="1654733" cy="222584"/>
          </a:xfrm>
          <a:prstGeom prst="roundRect">
            <a:avLst/>
          </a:prstGeom>
          <a:solidFill>
            <a:srgbClr val="43AF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Uitwerken in Projectdefinitie</a:t>
            </a:r>
          </a:p>
        </p:txBody>
      </p:sp>
      <p:sp>
        <p:nvSpPr>
          <p:cNvPr id="31" name="Afgeronde rechthoek 30"/>
          <p:cNvSpPr/>
          <p:nvPr/>
        </p:nvSpPr>
        <p:spPr>
          <a:xfrm>
            <a:off x="3006338" y="3247760"/>
            <a:ext cx="1616519" cy="18124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nl-NL" sz="1050" dirty="0">
                <a:solidFill>
                  <a:srgbClr val="70AD47">
                    <a:lumMod val="50000"/>
                  </a:srgbClr>
                </a:solidFill>
              </a:rPr>
              <a:t>Kennen</a:t>
            </a:r>
          </a:p>
        </p:txBody>
      </p:sp>
      <p:sp>
        <p:nvSpPr>
          <p:cNvPr id="32" name="Afgeronde rechthoek 31"/>
          <p:cNvSpPr/>
          <p:nvPr/>
        </p:nvSpPr>
        <p:spPr>
          <a:xfrm>
            <a:off x="3006338" y="3457023"/>
            <a:ext cx="1616519" cy="18124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nl-NL" sz="1050" dirty="0">
                <a:solidFill>
                  <a:srgbClr val="70AD47">
                    <a:lumMod val="50000"/>
                  </a:srgbClr>
                </a:solidFill>
              </a:rPr>
              <a:t>Categoriseren</a:t>
            </a:r>
          </a:p>
        </p:txBody>
      </p:sp>
      <p:sp>
        <p:nvSpPr>
          <p:cNvPr id="33" name="Afgeronde rechthoek 32"/>
          <p:cNvSpPr/>
          <p:nvPr/>
        </p:nvSpPr>
        <p:spPr>
          <a:xfrm>
            <a:off x="3006338" y="3659548"/>
            <a:ext cx="1616519" cy="18124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nl-NL" sz="1050" dirty="0">
                <a:solidFill>
                  <a:srgbClr val="70AD47">
                    <a:lumMod val="50000"/>
                  </a:srgbClr>
                </a:solidFill>
              </a:rPr>
              <a:t>Prioriteren</a:t>
            </a:r>
          </a:p>
        </p:txBody>
      </p:sp>
      <p:sp>
        <p:nvSpPr>
          <p:cNvPr id="34" name="Afgeronde rechthoek 33"/>
          <p:cNvSpPr/>
          <p:nvPr/>
        </p:nvSpPr>
        <p:spPr>
          <a:xfrm>
            <a:off x="3006338" y="3852627"/>
            <a:ext cx="1616519" cy="18124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nl-NL" sz="1050" dirty="0">
                <a:solidFill>
                  <a:srgbClr val="70AD47">
                    <a:lumMod val="50000"/>
                  </a:srgbClr>
                </a:solidFill>
              </a:rPr>
              <a:t>Balanceren</a:t>
            </a:r>
          </a:p>
        </p:txBody>
      </p:sp>
      <p:sp>
        <p:nvSpPr>
          <p:cNvPr id="35" name="Afgeronde rechthoek 34"/>
          <p:cNvSpPr/>
          <p:nvPr/>
        </p:nvSpPr>
        <p:spPr>
          <a:xfrm>
            <a:off x="3006338" y="4036551"/>
            <a:ext cx="1616519" cy="18124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nl-NL" sz="1050" dirty="0">
                <a:solidFill>
                  <a:srgbClr val="70AD47">
                    <a:lumMod val="50000"/>
                  </a:srgbClr>
                </a:solidFill>
              </a:rPr>
              <a:t>Plannen</a:t>
            </a:r>
          </a:p>
        </p:txBody>
      </p:sp>
      <p:sp>
        <p:nvSpPr>
          <p:cNvPr id="36" name="Afgeronde rechthoek 35"/>
          <p:cNvSpPr/>
          <p:nvPr/>
        </p:nvSpPr>
        <p:spPr>
          <a:xfrm>
            <a:off x="3006338" y="4279370"/>
            <a:ext cx="1617442" cy="18125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nl-NL" sz="105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Project beheersing</a:t>
            </a:r>
          </a:p>
        </p:txBody>
      </p:sp>
      <p:sp>
        <p:nvSpPr>
          <p:cNvPr id="37" name="Afgeronde rechthoek 36"/>
          <p:cNvSpPr/>
          <p:nvPr/>
        </p:nvSpPr>
        <p:spPr>
          <a:xfrm>
            <a:off x="3006338" y="4455254"/>
            <a:ext cx="1617442" cy="18125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nl-NL" sz="105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Baten Management</a:t>
            </a:r>
          </a:p>
        </p:txBody>
      </p:sp>
      <p:sp>
        <p:nvSpPr>
          <p:cNvPr id="38" name="Afgeronde rechthoek 37"/>
          <p:cNvSpPr/>
          <p:nvPr/>
        </p:nvSpPr>
        <p:spPr>
          <a:xfrm>
            <a:off x="3006338" y="4634494"/>
            <a:ext cx="1617442" cy="18125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nl-NL" sz="105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Financieel Management</a:t>
            </a:r>
          </a:p>
        </p:txBody>
      </p:sp>
      <p:sp>
        <p:nvSpPr>
          <p:cNvPr id="39" name="Afgeronde rechthoek 38"/>
          <p:cNvSpPr/>
          <p:nvPr/>
        </p:nvSpPr>
        <p:spPr>
          <a:xfrm>
            <a:off x="3006338" y="4810378"/>
            <a:ext cx="1617442" cy="18125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nl-NL" sz="105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Risico Management</a:t>
            </a:r>
          </a:p>
        </p:txBody>
      </p:sp>
      <p:sp>
        <p:nvSpPr>
          <p:cNvPr id="40" name="Afgeronde rechthoek 39"/>
          <p:cNvSpPr/>
          <p:nvPr/>
        </p:nvSpPr>
        <p:spPr>
          <a:xfrm>
            <a:off x="3006338" y="4995961"/>
            <a:ext cx="1617442" cy="18125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nl-NL" sz="105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Resource Management</a:t>
            </a:r>
          </a:p>
        </p:txBody>
      </p:sp>
      <p:sp>
        <p:nvSpPr>
          <p:cNvPr id="41" name="Afgeronde rechthoek 40"/>
          <p:cNvSpPr/>
          <p:nvPr/>
        </p:nvSpPr>
        <p:spPr>
          <a:xfrm>
            <a:off x="10091366" y="3132617"/>
            <a:ext cx="808599" cy="13081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err="1"/>
              <a:t>Stake</a:t>
            </a:r>
            <a:r>
              <a:rPr lang="nl-NL" sz="1200" dirty="0"/>
              <a:t> </a:t>
            </a:r>
            <a:r>
              <a:rPr lang="nl-NL" sz="1200" dirty="0" err="1"/>
              <a:t>holders</a:t>
            </a:r>
            <a:endParaRPr lang="nl-NL" sz="1200" dirty="0"/>
          </a:p>
        </p:txBody>
      </p:sp>
      <p:sp>
        <p:nvSpPr>
          <p:cNvPr id="42" name="Afgeronde rechthoek 41"/>
          <p:cNvSpPr/>
          <p:nvPr/>
        </p:nvSpPr>
        <p:spPr>
          <a:xfrm>
            <a:off x="4658372" y="1318992"/>
            <a:ext cx="4658702" cy="30953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nl-NL" sz="1050" b="1" dirty="0">
                <a:solidFill>
                  <a:schemeClr val="accent4">
                    <a:lumMod val="50000"/>
                  </a:schemeClr>
                </a:solidFill>
              </a:rPr>
              <a:t>Project Portfolio Raamwerk</a:t>
            </a:r>
          </a:p>
        </p:txBody>
      </p:sp>
      <p:pic>
        <p:nvPicPr>
          <p:cNvPr id="43" name="Afbeelding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853" y="5378889"/>
            <a:ext cx="1009962" cy="831733"/>
          </a:xfrm>
          <a:prstGeom prst="rect">
            <a:avLst/>
          </a:prstGeom>
        </p:spPr>
      </p:pic>
      <p:sp>
        <p:nvSpPr>
          <p:cNvPr id="44" name="Ezelsoor 43"/>
          <p:cNvSpPr/>
          <p:nvPr/>
        </p:nvSpPr>
        <p:spPr>
          <a:xfrm>
            <a:off x="1323519" y="2394921"/>
            <a:ext cx="1047440" cy="291634"/>
          </a:xfrm>
          <a:prstGeom prst="foldedCorner">
            <a:avLst/>
          </a:prstGeom>
          <a:solidFill>
            <a:srgbClr val="43AF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050" dirty="0">
                <a:solidFill>
                  <a:prstClr val="white"/>
                </a:solidFill>
                <a:latin typeface="Calibri" panose="020F0502020204030204"/>
              </a:rPr>
              <a:t>Nieuwe Ideeën</a:t>
            </a:r>
          </a:p>
        </p:txBody>
      </p:sp>
      <p:sp>
        <p:nvSpPr>
          <p:cNvPr id="45" name="Ezelsoor 44"/>
          <p:cNvSpPr/>
          <p:nvPr/>
        </p:nvSpPr>
        <p:spPr>
          <a:xfrm>
            <a:off x="1331613" y="2717765"/>
            <a:ext cx="1047440" cy="348031"/>
          </a:xfrm>
          <a:prstGeom prst="foldedCorner">
            <a:avLst/>
          </a:prstGeom>
          <a:solidFill>
            <a:srgbClr val="43AF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050" dirty="0">
                <a:solidFill>
                  <a:prstClr val="white"/>
                </a:solidFill>
                <a:latin typeface="Calibri" panose="020F0502020204030204"/>
              </a:rPr>
              <a:t>Uitgewerkt project</a:t>
            </a:r>
          </a:p>
        </p:txBody>
      </p:sp>
      <p:sp>
        <p:nvSpPr>
          <p:cNvPr id="46" name="Stroomdiagram: Document 45"/>
          <p:cNvSpPr/>
          <p:nvPr/>
        </p:nvSpPr>
        <p:spPr>
          <a:xfrm>
            <a:off x="5696875" y="5363170"/>
            <a:ext cx="793733" cy="501864"/>
          </a:xfrm>
          <a:prstGeom prst="flowChartDocumen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900" dirty="0"/>
              <a:t>Project Kaarten</a:t>
            </a:r>
          </a:p>
          <a:p>
            <a:pPr algn="ctr"/>
            <a:r>
              <a:rPr lang="nl-NL" sz="900" dirty="0"/>
              <a:t>(boek)</a:t>
            </a:r>
          </a:p>
        </p:txBody>
      </p:sp>
      <p:sp>
        <p:nvSpPr>
          <p:cNvPr id="47" name="Ezelsoor 46"/>
          <p:cNvSpPr/>
          <p:nvPr/>
        </p:nvSpPr>
        <p:spPr>
          <a:xfrm>
            <a:off x="1331613" y="3165253"/>
            <a:ext cx="1047440" cy="263756"/>
          </a:xfrm>
          <a:prstGeom prst="foldedCorner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050" dirty="0">
                <a:solidFill>
                  <a:srgbClr val="70AD47">
                    <a:lumMod val="50000"/>
                  </a:srgbClr>
                </a:solidFill>
              </a:rPr>
              <a:t>Portfolioplan</a:t>
            </a:r>
          </a:p>
        </p:txBody>
      </p:sp>
      <p:sp>
        <p:nvSpPr>
          <p:cNvPr id="48" name="Ezelsoor 47"/>
          <p:cNvSpPr/>
          <p:nvPr/>
        </p:nvSpPr>
        <p:spPr>
          <a:xfrm>
            <a:off x="1331613" y="3482265"/>
            <a:ext cx="1047440" cy="313867"/>
          </a:xfrm>
          <a:prstGeom prst="foldedCorner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050" dirty="0">
                <a:solidFill>
                  <a:srgbClr val="70AD47">
                    <a:lumMod val="50000"/>
                  </a:srgbClr>
                </a:solidFill>
              </a:rPr>
              <a:t>Projecten te starten</a:t>
            </a:r>
          </a:p>
        </p:txBody>
      </p:sp>
      <p:sp>
        <p:nvSpPr>
          <p:cNvPr id="49" name="Ezelsoor 48"/>
          <p:cNvSpPr/>
          <p:nvPr/>
        </p:nvSpPr>
        <p:spPr>
          <a:xfrm>
            <a:off x="1343903" y="3829320"/>
            <a:ext cx="1047440" cy="293799"/>
          </a:xfrm>
          <a:prstGeom prst="foldedCorner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050" dirty="0">
                <a:solidFill>
                  <a:srgbClr val="70AD47">
                    <a:lumMod val="50000"/>
                  </a:srgbClr>
                </a:solidFill>
              </a:rPr>
              <a:t>Projecten afgerond</a:t>
            </a:r>
          </a:p>
        </p:txBody>
      </p:sp>
      <p:sp>
        <p:nvSpPr>
          <p:cNvPr id="50" name="Ezelsoor 49"/>
          <p:cNvSpPr/>
          <p:nvPr/>
        </p:nvSpPr>
        <p:spPr>
          <a:xfrm>
            <a:off x="1343149" y="4272659"/>
            <a:ext cx="1047440" cy="309931"/>
          </a:xfrm>
          <a:prstGeom prst="foldedCorner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05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Voortgang projecten</a:t>
            </a:r>
          </a:p>
        </p:txBody>
      </p:sp>
      <p:sp>
        <p:nvSpPr>
          <p:cNvPr id="51" name="Ezelsoor 50"/>
          <p:cNvSpPr/>
          <p:nvPr/>
        </p:nvSpPr>
        <p:spPr>
          <a:xfrm>
            <a:off x="1343149" y="4611622"/>
            <a:ext cx="1047440" cy="309931"/>
          </a:xfrm>
          <a:prstGeom prst="foldedCorner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05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Escalaties projecten</a:t>
            </a:r>
          </a:p>
        </p:txBody>
      </p:sp>
      <p:sp>
        <p:nvSpPr>
          <p:cNvPr id="52" name="Ezelsoor 51"/>
          <p:cNvSpPr/>
          <p:nvPr/>
        </p:nvSpPr>
        <p:spPr>
          <a:xfrm>
            <a:off x="1326217" y="4949713"/>
            <a:ext cx="1047440" cy="309931"/>
          </a:xfrm>
          <a:prstGeom prst="foldedCorner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05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Resource conflicten</a:t>
            </a:r>
          </a:p>
        </p:txBody>
      </p:sp>
      <p:sp>
        <p:nvSpPr>
          <p:cNvPr id="54" name="Pijl-links en -omhoog 53"/>
          <p:cNvSpPr/>
          <p:nvPr/>
        </p:nvSpPr>
        <p:spPr>
          <a:xfrm flipH="1">
            <a:off x="1675051" y="5363171"/>
            <a:ext cx="715538" cy="643866"/>
          </a:xfrm>
          <a:prstGeom prst="left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/>
          </a:p>
        </p:txBody>
      </p:sp>
      <p:sp>
        <p:nvSpPr>
          <p:cNvPr id="55" name="Pijl-links en -rechts 54"/>
          <p:cNvSpPr/>
          <p:nvPr/>
        </p:nvSpPr>
        <p:spPr>
          <a:xfrm>
            <a:off x="3450815" y="5748147"/>
            <a:ext cx="757425" cy="355147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/>
          </a:p>
        </p:txBody>
      </p:sp>
      <p:sp>
        <p:nvSpPr>
          <p:cNvPr id="56" name="Tekstvak 55"/>
          <p:cNvSpPr txBox="1"/>
          <p:nvPr/>
        </p:nvSpPr>
        <p:spPr>
          <a:xfrm>
            <a:off x="1343149" y="1937289"/>
            <a:ext cx="1019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accent1">
                    <a:lumMod val="50000"/>
                  </a:schemeClr>
                </a:solidFill>
              </a:rPr>
              <a:t>Onderwerp</a:t>
            </a:r>
          </a:p>
        </p:txBody>
      </p:sp>
      <p:sp>
        <p:nvSpPr>
          <p:cNvPr id="57" name="Pijl-links en -omhoog 56"/>
          <p:cNvSpPr/>
          <p:nvPr/>
        </p:nvSpPr>
        <p:spPr>
          <a:xfrm>
            <a:off x="9866024" y="5212666"/>
            <a:ext cx="659987" cy="1004304"/>
          </a:xfrm>
          <a:prstGeom prst="left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/>
          </a:p>
        </p:txBody>
      </p:sp>
      <p:sp>
        <p:nvSpPr>
          <p:cNvPr id="58" name="Tekstvak 57"/>
          <p:cNvSpPr txBox="1"/>
          <p:nvPr/>
        </p:nvSpPr>
        <p:spPr>
          <a:xfrm>
            <a:off x="319912" y="1925201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accent1">
                    <a:lumMod val="50000"/>
                  </a:schemeClr>
                </a:solidFill>
              </a:rPr>
              <a:t>Input</a:t>
            </a:r>
          </a:p>
        </p:txBody>
      </p:sp>
      <p:sp>
        <p:nvSpPr>
          <p:cNvPr id="59" name="Stroomdiagram: Document 58"/>
          <p:cNvSpPr/>
          <p:nvPr/>
        </p:nvSpPr>
        <p:spPr>
          <a:xfrm>
            <a:off x="360582" y="2447609"/>
            <a:ext cx="561236" cy="506716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>
                <a:solidFill>
                  <a:schemeClr val="bg1"/>
                </a:solidFill>
                <a:latin typeface="Calibri" panose="020F0502020204030204"/>
              </a:rPr>
              <a:t>Project</a:t>
            </a:r>
          </a:p>
          <a:p>
            <a:pPr algn="ctr"/>
            <a:r>
              <a:rPr lang="nl-NL" sz="1200" dirty="0">
                <a:solidFill>
                  <a:schemeClr val="bg1"/>
                </a:solidFill>
                <a:latin typeface="Calibri" panose="020F0502020204030204"/>
              </a:rPr>
              <a:t>Idee</a:t>
            </a:r>
          </a:p>
        </p:txBody>
      </p:sp>
      <p:sp>
        <p:nvSpPr>
          <p:cNvPr id="60" name="Stroomdiagram: Document 59"/>
          <p:cNvSpPr/>
          <p:nvPr/>
        </p:nvSpPr>
        <p:spPr>
          <a:xfrm>
            <a:off x="333482" y="2999406"/>
            <a:ext cx="785682" cy="519174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Project Opdracht</a:t>
            </a:r>
          </a:p>
        </p:txBody>
      </p:sp>
      <p:sp>
        <p:nvSpPr>
          <p:cNvPr id="61" name="Stroomdiagram: Document 60"/>
          <p:cNvSpPr/>
          <p:nvPr/>
        </p:nvSpPr>
        <p:spPr>
          <a:xfrm>
            <a:off x="349745" y="4331847"/>
            <a:ext cx="763916" cy="529098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Project Voortgang</a:t>
            </a:r>
          </a:p>
        </p:txBody>
      </p:sp>
      <p:sp>
        <p:nvSpPr>
          <p:cNvPr id="62" name="Stroomdiagram: Document 61"/>
          <p:cNvSpPr/>
          <p:nvPr/>
        </p:nvSpPr>
        <p:spPr>
          <a:xfrm>
            <a:off x="319912" y="3728777"/>
            <a:ext cx="785682" cy="519174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Project evaluatie</a:t>
            </a:r>
          </a:p>
        </p:txBody>
      </p:sp>
      <p:sp>
        <p:nvSpPr>
          <p:cNvPr id="63" name="Stroomdiagram: Document 62"/>
          <p:cNvSpPr/>
          <p:nvPr/>
        </p:nvSpPr>
        <p:spPr>
          <a:xfrm>
            <a:off x="336962" y="4860945"/>
            <a:ext cx="763916" cy="598073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Resource vraag/ aanbod</a:t>
            </a:r>
          </a:p>
        </p:txBody>
      </p:sp>
      <p:sp>
        <p:nvSpPr>
          <p:cNvPr id="64" name="Stroomdiagram: Magnetische schijf 63"/>
          <p:cNvSpPr/>
          <p:nvPr/>
        </p:nvSpPr>
        <p:spPr>
          <a:xfrm>
            <a:off x="6933147" y="6184471"/>
            <a:ext cx="2362874" cy="240418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accent4">
                    <a:lumMod val="50000"/>
                  </a:schemeClr>
                </a:solidFill>
              </a:rPr>
              <a:t>Project en Portfolio Documenten</a:t>
            </a:r>
          </a:p>
        </p:txBody>
      </p:sp>
      <p:sp>
        <p:nvSpPr>
          <p:cNvPr id="53" name="Rechthoek 52"/>
          <p:cNvSpPr/>
          <p:nvPr/>
        </p:nvSpPr>
        <p:spPr>
          <a:xfrm>
            <a:off x="5969479" y="2954325"/>
            <a:ext cx="137091" cy="17829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5" name="Rechthoek 64"/>
          <p:cNvSpPr/>
          <p:nvPr/>
        </p:nvSpPr>
        <p:spPr>
          <a:xfrm>
            <a:off x="5969479" y="3592925"/>
            <a:ext cx="137091" cy="17829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Rechthoek 65"/>
          <p:cNvSpPr/>
          <p:nvPr/>
        </p:nvSpPr>
        <p:spPr>
          <a:xfrm>
            <a:off x="5958909" y="4279370"/>
            <a:ext cx="137091" cy="17829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Stroomdiagram: Document 66"/>
          <p:cNvSpPr/>
          <p:nvPr/>
        </p:nvSpPr>
        <p:spPr>
          <a:xfrm>
            <a:off x="7768641" y="2999761"/>
            <a:ext cx="417064" cy="356584"/>
          </a:xfrm>
          <a:prstGeom prst="flowChartDocument">
            <a:avLst/>
          </a:prstGeom>
          <a:solidFill>
            <a:srgbClr val="43AF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8" name="Stroomdiagram: Document 67"/>
          <p:cNvSpPr/>
          <p:nvPr/>
        </p:nvSpPr>
        <p:spPr>
          <a:xfrm>
            <a:off x="7773777" y="3621473"/>
            <a:ext cx="417064" cy="356584"/>
          </a:xfrm>
          <a:prstGeom prst="flowChartDocumen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20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69" name="Stroomdiagram: Document 68"/>
          <p:cNvSpPr/>
          <p:nvPr/>
        </p:nvSpPr>
        <p:spPr>
          <a:xfrm>
            <a:off x="7768265" y="4294769"/>
            <a:ext cx="417064" cy="356584"/>
          </a:xfrm>
          <a:prstGeom prst="flowChartDocumen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2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0" name="Rechthoek 69"/>
          <p:cNvSpPr/>
          <p:nvPr/>
        </p:nvSpPr>
        <p:spPr>
          <a:xfrm>
            <a:off x="8022648" y="3020411"/>
            <a:ext cx="137091" cy="17829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71" name="Rechthoek 70"/>
          <p:cNvSpPr/>
          <p:nvPr/>
        </p:nvSpPr>
        <p:spPr>
          <a:xfrm>
            <a:off x="8048238" y="3638361"/>
            <a:ext cx="137091" cy="17829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72" name="Rechthoek 71"/>
          <p:cNvSpPr/>
          <p:nvPr/>
        </p:nvSpPr>
        <p:spPr>
          <a:xfrm>
            <a:off x="8037668" y="4324806"/>
            <a:ext cx="137091" cy="17829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79" name="Stroomdiagram: Document 78"/>
          <p:cNvSpPr/>
          <p:nvPr/>
        </p:nvSpPr>
        <p:spPr>
          <a:xfrm>
            <a:off x="4829157" y="5365087"/>
            <a:ext cx="793733" cy="501864"/>
          </a:xfrm>
          <a:prstGeom prst="flowChartDocumen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900" dirty="0"/>
              <a:t>Portfolio Lijsten</a:t>
            </a:r>
          </a:p>
        </p:txBody>
      </p:sp>
      <p:sp>
        <p:nvSpPr>
          <p:cNvPr id="74" name="Afgeronde rechthoek 73"/>
          <p:cNvSpPr/>
          <p:nvPr/>
        </p:nvSpPr>
        <p:spPr>
          <a:xfrm>
            <a:off x="7043745" y="5865196"/>
            <a:ext cx="2761662" cy="256115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nl-NL" sz="1050" b="1" dirty="0">
                <a:solidFill>
                  <a:schemeClr val="accent4">
                    <a:lumMod val="50000"/>
                  </a:schemeClr>
                </a:solidFill>
              </a:rPr>
              <a:t>Verzamelen Project- en Portfolio Documenten</a:t>
            </a:r>
          </a:p>
        </p:txBody>
      </p:sp>
      <p:sp>
        <p:nvSpPr>
          <p:cNvPr id="75" name="Afgeronde rechthoek 74"/>
          <p:cNvSpPr/>
          <p:nvPr/>
        </p:nvSpPr>
        <p:spPr>
          <a:xfrm>
            <a:off x="2993737" y="1902011"/>
            <a:ext cx="2965172" cy="30953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nl-NL" sz="1050" b="1" dirty="0">
                <a:solidFill>
                  <a:schemeClr val="accent4">
                    <a:lumMod val="50000"/>
                  </a:schemeClr>
                </a:solidFill>
              </a:rPr>
              <a:t>Portfolio advisering</a:t>
            </a:r>
          </a:p>
        </p:txBody>
      </p:sp>
      <p:sp>
        <p:nvSpPr>
          <p:cNvPr id="76" name="Afgeronde rechthoek 75"/>
          <p:cNvSpPr/>
          <p:nvPr/>
        </p:nvSpPr>
        <p:spPr>
          <a:xfrm>
            <a:off x="7942575" y="1942008"/>
            <a:ext cx="2965172" cy="30953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defRPr/>
            </a:pPr>
            <a:r>
              <a:rPr lang="nl-NL" sz="1050" b="1" dirty="0">
                <a:solidFill>
                  <a:schemeClr val="accent4">
                    <a:lumMod val="50000"/>
                  </a:schemeClr>
                </a:solidFill>
              </a:rPr>
              <a:t>Portfolio communicatie</a:t>
            </a:r>
          </a:p>
        </p:txBody>
      </p:sp>
      <p:sp>
        <p:nvSpPr>
          <p:cNvPr id="77" name="Stroomdiagram: Document 76"/>
          <p:cNvSpPr/>
          <p:nvPr/>
        </p:nvSpPr>
        <p:spPr>
          <a:xfrm>
            <a:off x="1127825" y="5946580"/>
            <a:ext cx="559906" cy="369858"/>
          </a:xfrm>
          <a:prstGeom prst="flowChartDocumen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900" dirty="0"/>
              <a:t>Project Templates</a:t>
            </a:r>
          </a:p>
        </p:txBody>
      </p:sp>
      <p:sp>
        <p:nvSpPr>
          <p:cNvPr id="78" name="Stroomdiagram: Document 77"/>
          <p:cNvSpPr/>
          <p:nvPr/>
        </p:nvSpPr>
        <p:spPr>
          <a:xfrm>
            <a:off x="881319" y="5608700"/>
            <a:ext cx="775912" cy="407719"/>
          </a:xfrm>
          <a:prstGeom prst="flowChartDocumen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900" dirty="0"/>
              <a:t>Portfolio Templates</a:t>
            </a:r>
          </a:p>
        </p:txBody>
      </p:sp>
      <p:sp>
        <p:nvSpPr>
          <p:cNvPr id="80" name="Afgeronde rechthoek 79"/>
          <p:cNvSpPr/>
          <p:nvPr/>
        </p:nvSpPr>
        <p:spPr>
          <a:xfrm>
            <a:off x="1069077" y="41659"/>
            <a:ext cx="1321512" cy="36722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Strategie</a:t>
            </a:r>
          </a:p>
        </p:txBody>
      </p:sp>
      <p:sp>
        <p:nvSpPr>
          <p:cNvPr id="81" name="Afgeronde rechthoek 80"/>
          <p:cNvSpPr/>
          <p:nvPr/>
        </p:nvSpPr>
        <p:spPr>
          <a:xfrm>
            <a:off x="1052362" y="823476"/>
            <a:ext cx="1321512" cy="55969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Routine/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Staande Dienstverlening</a:t>
            </a:r>
          </a:p>
        </p:txBody>
      </p:sp>
      <p:sp>
        <p:nvSpPr>
          <p:cNvPr id="82" name="Afgeronde rechthoek 81"/>
          <p:cNvSpPr/>
          <p:nvPr/>
        </p:nvSpPr>
        <p:spPr>
          <a:xfrm>
            <a:off x="1052387" y="415756"/>
            <a:ext cx="1321512" cy="4008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Omgeving/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Wetgeving</a:t>
            </a:r>
          </a:p>
        </p:txBody>
      </p:sp>
      <p:sp>
        <p:nvSpPr>
          <p:cNvPr id="73" name="Gebogen pijl 72"/>
          <p:cNvSpPr/>
          <p:nvPr/>
        </p:nvSpPr>
        <p:spPr>
          <a:xfrm rot="16200000" flipH="1">
            <a:off x="-240998" y="533920"/>
            <a:ext cx="1786948" cy="833205"/>
          </a:xfrm>
          <a:prstGeom prst="bentArrow">
            <a:avLst>
              <a:gd name="adj1" fmla="val 15135"/>
              <a:gd name="adj2" fmla="val 29932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3" name="Gebogen pijl 82"/>
          <p:cNvSpPr/>
          <p:nvPr/>
        </p:nvSpPr>
        <p:spPr>
          <a:xfrm rot="16200000" flipH="1">
            <a:off x="84819" y="871011"/>
            <a:ext cx="1407172" cy="538796"/>
          </a:xfrm>
          <a:prstGeom prst="bentArrow">
            <a:avLst>
              <a:gd name="adj1" fmla="val 26576"/>
              <a:gd name="adj2" fmla="val 29932"/>
              <a:gd name="adj3" fmla="val 25000"/>
              <a:gd name="adj4" fmla="val 4375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>
              <a:solidFill>
                <a:srgbClr val="70AD47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84" name="Gebogen pijl 83"/>
          <p:cNvSpPr/>
          <p:nvPr/>
        </p:nvSpPr>
        <p:spPr>
          <a:xfrm rot="16200000" flipH="1">
            <a:off x="447481" y="1258028"/>
            <a:ext cx="937235" cy="249977"/>
          </a:xfrm>
          <a:prstGeom prst="bentArrow">
            <a:avLst>
              <a:gd name="adj1" fmla="val 43603"/>
              <a:gd name="adj2" fmla="val 29932"/>
              <a:gd name="adj3" fmla="val 25000"/>
              <a:gd name="adj4" fmla="val 43750"/>
            </a:avLst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>
              <a:solidFill>
                <a:schemeClr val="accent6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85" name="Afgeronde rechthoek 84"/>
          <p:cNvSpPr/>
          <p:nvPr/>
        </p:nvSpPr>
        <p:spPr>
          <a:xfrm>
            <a:off x="881319" y="6423506"/>
            <a:ext cx="1505885" cy="4002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chemeClr val="accent2">
                    <a:lumMod val="50000"/>
                  </a:schemeClr>
                </a:solidFill>
              </a:rPr>
              <a:t>Executie</a:t>
            </a:r>
          </a:p>
          <a:p>
            <a:pPr algn="ctr"/>
            <a:r>
              <a:rPr lang="nl-NL" sz="1200" dirty="0">
                <a:solidFill>
                  <a:schemeClr val="accent2">
                    <a:lumMod val="50000"/>
                  </a:schemeClr>
                </a:solidFill>
              </a:rPr>
              <a:t>(lopende projecten)</a:t>
            </a:r>
          </a:p>
        </p:txBody>
      </p:sp>
      <p:sp>
        <p:nvSpPr>
          <p:cNvPr id="86" name="Gebogen pijl 85"/>
          <p:cNvSpPr/>
          <p:nvPr/>
        </p:nvSpPr>
        <p:spPr>
          <a:xfrm rot="5400000" flipH="1" flipV="1">
            <a:off x="-38317" y="5807446"/>
            <a:ext cx="1269317" cy="554396"/>
          </a:xfrm>
          <a:prstGeom prst="bentArrow">
            <a:avLst>
              <a:gd name="adj1" fmla="val 41080"/>
              <a:gd name="adj2" fmla="val 29932"/>
              <a:gd name="adj3" fmla="val 25000"/>
              <a:gd name="adj4" fmla="val 4375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2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7" name="Stroomdiagram: Document 86"/>
          <p:cNvSpPr/>
          <p:nvPr/>
        </p:nvSpPr>
        <p:spPr>
          <a:xfrm>
            <a:off x="6296787" y="1677531"/>
            <a:ext cx="1287511" cy="827629"/>
          </a:xfrm>
          <a:prstGeom prst="flowChart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Agenda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Verslag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Acties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</a:rPr>
              <a:t>Besluiten</a:t>
            </a:r>
          </a:p>
        </p:txBody>
      </p:sp>
    </p:spTree>
    <p:extLst>
      <p:ext uri="{BB962C8B-B14F-4D97-AF65-F5344CB8AC3E}">
        <p14:creationId xmlns:p14="http://schemas.microsoft.com/office/powerpoint/2010/main" val="3346132787"/>
      </p:ext>
    </p:extLst>
  </p:cSld>
  <p:clrMapOvr>
    <a:masterClrMapping/>
  </p:clrMapOvr>
</p:sld>
</file>

<file path=ppt/slides/slide3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Projectportfolio Informatie en Documenten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6025724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hthoek: ezelsoor 80">
            <a:extLst>
              <a:ext uri="{FF2B5EF4-FFF2-40B4-BE49-F238E27FC236}">
                <a16:creationId xmlns:a16="http://schemas.microsoft.com/office/drawing/2014/main" id="{37CF397F-C7ED-46DF-B229-7812156B90AF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2A5D95-537A-49B2-B33E-FD31689B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PPM Praktijk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BA0CBD3-42DC-4077-BE07-07EBA7B62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D1F082-0B99-44C9-B14E-AE05FC017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393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63B1B460-410D-42D2-95AA-774CAE6366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5210819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7FF7EE6F-244B-4A3B-B899-0D223594FD97}">
                    <psuz:zmPr id="{FB517E9F-6417-401B-AA79-4F1598A0D69C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76730" y="217567"/>
                          <a:ext cx="6962141" cy="391620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63B1B460-410D-42D2-95AA-774CAE63665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614930" y="2043192"/>
                  <a:ext cx="6962141" cy="391620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880118458"/>
      </p:ext>
    </p:extLst>
  </p:cSld>
  <p:clrMapOvr>
    <a:masterClrMapping/>
  </p:clrMapOvr>
</p:sld>
</file>

<file path=ppt/slides/slide39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: ezelsoor 9">
            <a:extLst>
              <a:ext uri="{FF2B5EF4-FFF2-40B4-BE49-F238E27FC236}">
                <a16:creationId xmlns:a16="http://schemas.microsoft.com/office/drawing/2014/main" id="{C7EDCF80-DEC8-42C3-A25F-EECF7B505174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64323E-BACC-4C57-8C6C-75C02EE63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PPM Implementatie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8A1F4A-13EF-43E6-B5D8-4A5BCC28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0D5432F-F6A2-466E-899D-18F6DC87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393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15A7AC51-7ABB-4CE2-81E4-53E663A882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95317156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F2CA298E-8BD3-4204-9035-719F3D085685}">
                    <psuz:zmPr id="{FD1BB58F-E141-48CE-BD6C-915D81B9D07C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14737AFA-BC02-403A-A910-3975D3BB6522}">
                    <psuz:zmPr id="{C698213E-6C69-46B1-B99D-8092C744EE0D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2307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046C79E-ACC8-4EEF-B7D4-86E167238DF9}">
                    <psuz:zmPr id="{FD85FCF5-4FB4-4A69-87E2-E4A0F159BABC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2240939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163A072D-EEDA-48F2-B6AF-D6FECE794C41}">
                    <psuz:zmPr id="{B982C55D-A96F-4E2D-A952-F15448F1724A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23070" y="2240939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15A7AC51-7ABB-4CE2-81E4-53E663A8829C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549660" y="1977922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Afbeelding 6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1270" y="1977922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Afbeelding 8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49660" y="4066564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Afbeelding 9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61270" y="4066564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892757719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Praktijk met projecten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394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Diazoom 6">
                <a:extLst>
                  <a:ext uri="{FF2B5EF4-FFF2-40B4-BE49-F238E27FC236}">
                    <a16:creationId xmlns:a16="http://schemas.microsoft.com/office/drawing/2014/main" id="{732A5663-B0A9-4A7F-8234-A33567C292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79538253"/>
                  </p:ext>
                </p:extLst>
              </p:nvPr>
            </p:nvGraphicFramePr>
            <p:xfrm>
              <a:off x="1523999" y="5029032"/>
              <a:ext cx="2091655" cy="1176556"/>
            </p:xfrm>
            <a:graphic>
              <a:graphicData uri="http://schemas.microsoft.com/office/powerpoint/2016/slidezoom">
                <pslz:sldZm>
                  <pslz:sldZmObj sldId="268" cId="3217529929">
                    <pslz:zmPr id="{5A1827E0-E1DC-44FB-9E43-7B7F3C33A505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91655" cy="11765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Diazoom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32A5663-B0A9-4A7F-8234-A33567C292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3999" y="5029032"/>
                <a:ext cx="2091655" cy="11765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1509386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praktijk met Projectportfolio’s in organisaties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15448"/>
          </a:xfrm>
        </p:spPr>
        <p:txBody>
          <a:bodyPr>
            <a:normAutofit fontScale="77500" lnSpcReduction="20000"/>
          </a:bodyPr>
          <a:lstStyle/>
          <a:p>
            <a:r>
              <a:rPr lang="nl-NL" dirty="0"/>
              <a:t>Onduidelijke besluitvorming en prioriteitsstelling over (nieuwe) projecten. Resultaat: </a:t>
            </a:r>
            <a:r>
              <a:rPr lang="nl-NL" b="1" dirty="0"/>
              <a:t>te veel projecten, onduidelijke ratio achter keuzes, projecten niet in lijn met strategie</a:t>
            </a:r>
          </a:p>
          <a:p>
            <a:r>
              <a:rPr lang="nl-NL" dirty="0"/>
              <a:t>Onvoldoende integraal overzicht en inzicht op de voortgang van lopende projecten en in samenhang.</a:t>
            </a:r>
            <a:br>
              <a:rPr lang="nl-NL" dirty="0"/>
            </a:br>
            <a:r>
              <a:rPr lang="nl-NL" dirty="0"/>
              <a:t>Resultaat: </a:t>
            </a:r>
            <a:r>
              <a:rPr lang="nl-NL" b="1" dirty="0"/>
              <a:t>projecten lopen langer, budgetoverschrijdingen, resourceconflicten/ overbelasting (zonder dat er adequaat wordt ingegrepen)</a:t>
            </a:r>
          </a:p>
          <a:p>
            <a:r>
              <a:rPr lang="nl-NL" dirty="0"/>
              <a:t>Onvoldoende inzicht in de (samenhang tussen) projecten bij de medewerkers en weinig deling van informatie.</a:t>
            </a:r>
            <a:br>
              <a:rPr lang="nl-NL" dirty="0"/>
            </a:br>
            <a:r>
              <a:rPr lang="nl-NL" dirty="0"/>
              <a:t>Resultaat: </a:t>
            </a:r>
            <a:r>
              <a:rPr lang="nl-NL" b="1" dirty="0"/>
              <a:t>lage betrokkenheid medewerkers, verkokering in de organisatie, suboptimale beslissingen</a:t>
            </a:r>
          </a:p>
          <a:p>
            <a:r>
              <a:rPr lang="nl-NL" dirty="0"/>
              <a:t>Kortom: er valt het nodige te verbeteren in organisatie, processen, communicatie, informatie (-systemen) en mensen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992458" y="5564459"/>
            <a:ext cx="9719199" cy="523220"/>
          </a:xfrm>
          <a:prstGeom prst="rect">
            <a:avLst/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nl-NL" sz="2800" dirty="0"/>
              <a:t>Wat als we Project Portfolio Management zouden introduceren….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395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3217529929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hthoek: ezelsoor 80">
            <a:extLst>
              <a:ext uri="{FF2B5EF4-FFF2-40B4-BE49-F238E27FC236}">
                <a16:creationId xmlns:a16="http://schemas.microsoft.com/office/drawing/2014/main" id="{37CF397F-C7ED-46DF-B229-7812156B90AF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2A5D95-537A-49B2-B33E-FD31689B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PPM </a:t>
            </a:r>
            <a:r>
              <a:rPr lang="nl-NL" dirty="0" err="1"/>
              <a:t>Not</a:t>
            </a:r>
            <a:r>
              <a:rPr lang="nl-NL" dirty="0"/>
              <a:t>-</a:t>
            </a:r>
            <a:r>
              <a:rPr lang="nl-NL" dirty="0" err="1"/>
              <a:t>for</a:t>
            </a:r>
            <a:r>
              <a:rPr lang="nl-NL" dirty="0"/>
              <a:t>-Profit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BA0CBD3-42DC-4077-BE07-07EBA7B62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D1F082-0B99-44C9-B14E-AE05FC017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F2656-8159-48EC-82FD-FE7EFD814EE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6" name="Overzichtzoom 5">
                <a:extLst>
                  <a:ext uri="{FF2B5EF4-FFF2-40B4-BE49-F238E27FC236}">
                    <a16:creationId xmlns:a16="http://schemas.microsoft.com/office/drawing/2014/main" id="{18CE2537-55DD-4C91-BD77-D87F32B3C9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74117853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A6629668-C459-43C3-BCAD-1D11425A2620}">
                    <psuz:zmPr id="{958D4410-E2B2-4303-AA5B-2153F0A28DB1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59B6C62-1E3D-4E90-9306-140CB76D6136}">
                    <psuz:zmPr id="{4CE3DEA8-0395-4045-9983-2017C70F9711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2307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4BAFFBC-177F-4FA6-8976-2D14D626D406}">
                    <psuz:zmPr id="{E8D3CCBB-41A7-47C5-928B-7A5AB89C392F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2240939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6" name="Overzichtzoom 5">
                <a:extLst>
                  <a:ext uri="{FF2B5EF4-FFF2-40B4-BE49-F238E27FC236}">
                    <a16:creationId xmlns:a16="http://schemas.microsoft.com/office/drawing/2014/main" id="{18CE2537-55DD-4C91-BD77-D87F32B3C9C4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549660" y="1977922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Afbeelding 7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1270" y="1977922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Afbeelding 8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49660" y="4066564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431485330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Quick Scan Gemeente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Met ervaringen en kennis uit mijn opdrachten bij gemeenten, provincie, waterschappen e.a.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397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1824209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015" y="39401"/>
            <a:ext cx="10515600" cy="1325563"/>
          </a:xfrm>
        </p:spPr>
        <p:txBody>
          <a:bodyPr/>
          <a:lstStyle/>
          <a:p>
            <a:r>
              <a:rPr lang="nl-NL" dirty="0"/>
              <a:t>Organisatie met een projectportfolio</a:t>
            </a:r>
          </a:p>
        </p:txBody>
      </p:sp>
      <p:graphicFrame>
        <p:nvGraphicFramePr>
          <p:cNvPr id="8" name="Diagram 7"/>
          <p:cNvGraphicFramePr/>
          <p:nvPr/>
        </p:nvGraphicFramePr>
        <p:xfrm>
          <a:off x="2507228" y="1690688"/>
          <a:ext cx="6742280" cy="4592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roep 25"/>
          <p:cNvGrpSpPr/>
          <p:nvPr/>
        </p:nvGrpSpPr>
        <p:grpSpPr>
          <a:xfrm>
            <a:off x="5077414" y="5391766"/>
            <a:ext cx="621323" cy="621866"/>
            <a:chOff x="4023822" y="1618913"/>
            <a:chExt cx="621323" cy="621866"/>
          </a:xfrm>
        </p:grpSpPr>
        <p:sp>
          <p:nvSpPr>
            <p:cNvPr id="27" name="24-puntige ster 26"/>
            <p:cNvSpPr>
              <a:spLocks noChangeAspect="1"/>
            </p:cNvSpPr>
            <p:nvPr/>
          </p:nvSpPr>
          <p:spPr>
            <a:xfrm>
              <a:off x="4023822" y="1618913"/>
              <a:ext cx="621323" cy="621866"/>
            </a:xfrm>
            <a:prstGeom prst="star24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4225705" y="1845207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07</a:t>
              </a:r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7601134" y="3481711"/>
            <a:ext cx="900936" cy="905477"/>
            <a:chOff x="4023822" y="1618913"/>
            <a:chExt cx="621323" cy="621866"/>
          </a:xfrm>
        </p:grpSpPr>
        <p:sp>
          <p:nvSpPr>
            <p:cNvPr id="30" name="24-puntige ster 29"/>
            <p:cNvSpPr>
              <a:spLocks noChangeAspect="1"/>
            </p:cNvSpPr>
            <p:nvPr/>
          </p:nvSpPr>
          <p:spPr>
            <a:xfrm>
              <a:off x="4023822" y="1618913"/>
              <a:ext cx="621323" cy="621866"/>
            </a:xfrm>
            <a:prstGeom prst="star24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kstvak 30"/>
            <p:cNvSpPr txBox="1"/>
            <p:nvPr/>
          </p:nvSpPr>
          <p:spPr>
            <a:xfrm>
              <a:off x="4225705" y="1845207"/>
              <a:ext cx="149634" cy="116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08</a:t>
              </a:r>
            </a:p>
          </p:txBody>
        </p:sp>
      </p:grpSp>
      <p:grpSp>
        <p:nvGrpSpPr>
          <p:cNvPr id="32" name="Groep 31"/>
          <p:cNvGrpSpPr/>
          <p:nvPr/>
        </p:nvGrpSpPr>
        <p:grpSpPr>
          <a:xfrm>
            <a:off x="5755394" y="5444519"/>
            <a:ext cx="486068" cy="516358"/>
            <a:chOff x="4023822" y="1618913"/>
            <a:chExt cx="621323" cy="621866"/>
          </a:xfrm>
        </p:grpSpPr>
        <p:sp>
          <p:nvSpPr>
            <p:cNvPr id="33" name="24-puntige ster 32"/>
            <p:cNvSpPr>
              <a:spLocks noChangeAspect="1"/>
            </p:cNvSpPr>
            <p:nvPr/>
          </p:nvSpPr>
          <p:spPr>
            <a:xfrm>
              <a:off x="4023822" y="1618913"/>
              <a:ext cx="621323" cy="621866"/>
            </a:xfrm>
            <a:prstGeom prst="star24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kstvak 33"/>
            <p:cNvSpPr txBox="1"/>
            <p:nvPr/>
          </p:nvSpPr>
          <p:spPr>
            <a:xfrm>
              <a:off x="4225705" y="1845207"/>
              <a:ext cx="277349" cy="2038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09</a:t>
              </a:r>
            </a:p>
          </p:txBody>
        </p:sp>
      </p:grpSp>
      <p:grpSp>
        <p:nvGrpSpPr>
          <p:cNvPr id="35" name="Groep 34"/>
          <p:cNvGrpSpPr/>
          <p:nvPr/>
        </p:nvGrpSpPr>
        <p:grpSpPr>
          <a:xfrm>
            <a:off x="5178373" y="4893213"/>
            <a:ext cx="671419" cy="344841"/>
            <a:chOff x="2441206" y="1738766"/>
            <a:chExt cx="671419" cy="344841"/>
          </a:xfrm>
        </p:grpSpPr>
        <p:sp>
          <p:nvSpPr>
            <p:cNvPr id="36" name="Rechthoek 35"/>
            <p:cNvSpPr>
              <a:spLocks noChangeAspect="1"/>
            </p:cNvSpPr>
            <p:nvPr/>
          </p:nvSpPr>
          <p:spPr>
            <a:xfrm>
              <a:off x="2441206" y="1738766"/>
              <a:ext cx="671419" cy="34484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kstvak 36"/>
            <p:cNvSpPr txBox="1"/>
            <p:nvPr/>
          </p:nvSpPr>
          <p:spPr>
            <a:xfrm>
              <a:off x="2693002" y="1826548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04</a:t>
              </a:r>
            </a:p>
          </p:txBody>
        </p:sp>
      </p:grpSp>
      <p:grpSp>
        <p:nvGrpSpPr>
          <p:cNvPr id="38" name="Groep 37"/>
          <p:cNvGrpSpPr/>
          <p:nvPr/>
        </p:nvGrpSpPr>
        <p:grpSpPr>
          <a:xfrm>
            <a:off x="3253232" y="5229751"/>
            <a:ext cx="671418" cy="285249"/>
            <a:chOff x="2441206" y="1738766"/>
            <a:chExt cx="671419" cy="344841"/>
          </a:xfrm>
        </p:grpSpPr>
        <p:sp>
          <p:nvSpPr>
            <p:cNvPr id="39" name="Rechthoek 38"/>
            <p:cNvSpPr>
              <a:spLocks noChangeAspect="1"/>
            </p:cNvSpPr>
            <p:nvPr/>
          </p:nvSpPr>
          <p:spPr>
            <a:xfrm>
              <a:off x="2441206" y="1738766"/>
              <a:ext cx="671419" cy="34484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kstvak 39"/>
            <p:cNvSpPr txBox="1"/>
            <p:nvPr/>
          </p:nvSpPr>
          <p:spPr>
            <a:xfrm>
              <a:off x="2693002" y="1826546"/>
              <a:ext cx="224243" cy="2046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05</a:t>
              </a:r>
            </a:p>
          </p:txBody>
        </p:sp>
      </p:grpSp>
      <p:grpSp>
        <p:nvGrpSpPr>
          <p:cNvPr id="41" name="Groep 40"/>
          <p:cNvGrpSpPr/>
          <p:nvPr/>
        </p:nvGrpSpPr>
        <p:grpSpPr>
          <a:xfrm>
            <a:off x="5150235" y="4166217"/>
            <a:ext cx="970209" cy="599553"/>
            <a:chOff x="2441206" y="1738766"/>
            <a:chExt cx="671419" cy="344841"/>
          </a:xfrm>
        </p:grpSpPr>
        <p:sp>
          <p:nvSpPr>
            <p:cNvPr id="42" name="Rechthoek 41"/>
            <p:cNvSpPr>
              <a:spLocks noChangeAspect="1"/>
            </p:cNvSpPr>
            <p:nvPr/>
          </p:nvSpPr>
          <p:spPr>
            <a:xfrm>
              <a:off x="2441206" y="1738766"/>
              <a:ext cx="671419" cy="34484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kstvak 42"/>
            <p:cNvSpPr txBox="1"/>
            <p:nvPr/>
          </p:nvSpPr>
          <p:spPr>
            <a:xfrm>
              <a:off x="2693002" y="1826549"/>
              <a:ext cx="212850" cy="97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06</a:t>
              </a:r>
            </a:p>
          </p:txBody>
        </p:sp>
      </p:grpSp>
      <p:grpSp>
        <p:nvGrpSpPr>
          <p:cNvPr id="44" name="Groep 43"/>
          <p:cNvGrpSpPr/>
          <p:nvPr/>
        </p:nvGrpSpPr>
        <p:grpSpPr>
          <a:xfrm>
            <a:off x="3521410" y="2176547"/>
            <a:ext cx="691809" cy="440997"/>
            <a:chOff x="838200" y="1690688"/>
            <a:chExt cx="691809" cy="440997"/>
          </a:xfrm>
        </p:grpSpPr>
        <p:sp>
          <p:nvSpPr>
            <p:cNvPr id="45" name="Wolkvormige toelichting 44"/>
            <p:cNvSpPr>
              <a:spLocks noChangeAspect="1"/>
            </p:cNvSpPr>
            <p:nvPr/>
          </p:nvSpPr>
          <p:spPr>
            <a:xfrm>
              <a:off x="838200" y="1690688"/>
              <a:ext cx="691809" cy="440997"/>
            </a:xfrm>
            <a:prstGeom prst="cloudCallou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kstvak 45"/>
            <p:cNvSpPr txBox="1"/>
            <p:nvPr/>
          </p:nvSpPr>
          <p:spPr>
            <a:xfrm>
              <a:off x="1122165" y="1845207"/>
              <a:ext cx="224244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01</a:t>
              </a:r>
            </a:p>
          </p:txBody>
        </p:sp>
      </p:grpSp>
      <p:grpSp>
        <p:nvGrpSpPr>
          <p:cNvPr id="47" name="Groep 46"/>
          <p:cNvGrpSpPr/>
          <p:nvPr/>
        </p:nvGrpSpPr>
        <p:grpSpPr>
          <a:xfrm>
            <a:off x="7638989" y="4559162"/>
            <a:ext cx="943709" cy="715305"/>
            <a:chOff x="838200" y="1690688"/>
            <a:chExt cx="691809" cy="440997"/>
          </a:xfrm>
        </p:grpSpPr>
        <p:sp>
          <p:nvSpPr>
            <p:cNvPr id="48" name="Wolkvormige toelichting 47"/>
            <p:cNvSpPr>
              <a:spLocks noChangeAspect="1"/>
            </p:cNvSpPr>
            <p:nvPr/>
          </p:nvSpPr>
          <p:spPr>
            <a:xfrm>
              <a:off x="838200" y="1690688"/>
              <a:ext cx="691809" cy="440997"/>
            </a:xfrm>
            <a:prstGeom prst="cloudCallou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kstvak 48"/>
            <p:cNvSpPr txBox="1"/>
            <p:nvPr/>
          </p:nvSpPr>
          <p:spPr>
            <a:xfrm>
              <a:off x="1122165" y="1845208"/>
              <a:ext cx="135230" cy="117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02</a:t>
              </a:r>
            </a:p>
          </p:txBody>
        </p:sp>
      </p:grpSp>
      <p:grpSp>
        <p:nvGrpSpPr>
          <p:cNvPr id="50" name="Groep 49"/>
          <p:cNvGrpSpPr/>
          <p:nvPr/>
        </p:nvGrpSpPr>
        <p:grpSpPr>
          <a:xfrm>
            <a:off x="6021815" y="4853500"/>
            <a:ext cx="650353" cy="431838"/>
            <a:chOff x="838200" y="1690688"/>
            <a:chExt cx="691809" cy="440997"/>
          </a:xfrm>
        </p:grpSpPr>
        <p:sp>
          <p:nvSpPr>
            <p:cNvPr id="51" name="Wolkvormige toelichting 50"/>
            <p:cNvSpPr>
              <a:spLocks noChangeAspect="1"/>
            </p:cNvSpPr>
            <p:nvPr/>
          </p:nvSpPr>
          <p:spPr>
            <a:xfrm>
              <a:off x="838200" y="1690688"/>
              <a:ext cx="691809" cy="440997"/>
            </a:xfrm>
            <a:prstGeom prst="cloudCallou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kstvak 51"/>
            <p:cNvSpPr txBox="1"/>
            <p:nvPr/>
          </p:nvSpPr>
          <p:spPr>
            <a:xfrm>
              <a:off x="1122165" y="1845207"/>
              <a:ext cx="224244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03</a:t>
              </a:r>
            </a:p>
          </p:txBody>
        </p:sp>
      </p:grpSp>
      <p:grpSp>
        <p:nvGrpSpPr>
          <p:cNvPr id="53" name="Groep 52"/>
          <p:cNvGrpSpPr/>
          <p:nvPr/>
        </p:nvGrpSpPr>
        <p:grpSpPr>
          <a:xfrm>
            <a:off x="3656580" y="2374066"/>
            <a:ext cx="1137535" cy="613316"/>
            <a:chOff x="5556342" y="1670827"/>
            <a:chExt cx="829000" cy="464818"/>
          </a:xfrm>
        </p:grpSpPr>
        <p:sp>
          <p:nvSpPr>
            <p:cNvPr id="54" name="Gelijkbenige driehoek 53"/>
            <p:cNvSpPr>
              <a:spLocks noChangeAspect="1"/>
            </p:cNvSpPr>
            <p:nvPr/>
          </p:nvSpPr>
          <p:spPr>
            <a:xfrm>
              <a:off x="5556342" y="1670827"/>
              <a:ext cx="829000" cy="464818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kstvak 54"/>
            <p:cNvSpPr txBox="1"/>
            <p:nvPr/>
          </p:nvSpPr>
          <p:spPr>
            <a:xfrm>
              <a:off x="5871756" y="1877446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56" name="Groep 55"/>
          <p:cNvGrpSpPr/>
          <p:nvPr/>
        </p:nvGrpSpPr>
        <p:grpSpPr>
          <a:xfrm>
            <a:off x="6241462" y="1501741"/>
            <a:ext cx="1260838" cy="790823"/>
            <a:chOff x="7296539" y="1670827"/>
            <a:chExt cx="915586" cy="613316"/>
          </a:xfrm>
        </p:grpSpPr>
        <p:sp>
          <p:nvSpPr>
            <p:cNvPr id="57" name="Regelmatige vijfhoek 56"/>
            <p:cNvSpPr>
              <a:spLocks noChangeAspect="1"/>
            </p:cNvSpPr>
            <p:nvPr/>
          </p:nvSpPr>
          <p:spPr>
            <a:xfrm>
              <a:off x="7296539" y="1670827"/>
              <a:ext cx="915586" cy="613316"/>
            </a:xfrm>
            <a:prstGeom prst="pentagon">
              <a:avLst/>
            </a:prstGeom>
            <a:solidFill>
              <a:srgbClr val="FF0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kstvak 57"/>
            <p:cNvSpPr txBox="1"/>
            <p:nvPr/>
          </p:nvSpPr>
          <p:spPr>
            <a:xfrm>
              <a:off x="7664115" y="1962084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59" name="Groep 58"/>
          <p:cNvGrpSpPr/>
          <p:nvPr/>
        </p:nvGrpSpPr>
        <p:grpSpPr>
          <a:xfrm>
            <a:off x="2777336" y="3593497"/>
            <a:ext cx="829000" cy="464818"/>
            <a:chOff x="5556342" y="1670827"/>
            <a:chExt cx="829000" cy="464818"/>
          </a:xfrm>
        </p:grpSpPr>
        <p:sp>
          <p:nvSpPr>
            <p:cNvPr id="60" name="Gelijkbenige driehoek 59"/>
            <p:cNvSpPr>
              <a:spLocks noChangeAspect="1"/>
            </p:cNvSpPr>
            <p:nvPr/>
          </p:nvSpPr>
          <p:spPr>
            <a:xfrm>
              <a:off x="5556342" y="1670827"/>
              <a:ext cx="829000" cy="464818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kstvak 60"/>
            <p:cNvSpPr txBox="1"/>
            <p:nvPr/>
          </p:nvSpPr>
          <p:spPr>
            <a:xfrm>
              <a:off x="5871756" y="1877446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62" name="Groep 61"/>
          <p:cNvGrpSpPr/>
          <p:nvPr/>
        </p:nvGrpSpPr>
        <p:grpSpPr>
          <a:xfrm>
            <a:off x="3058066" y="3995919"/>
            <a:ext cx="737820" cy="401097"/>
            <a:chOff x="5556342" y="1670827"/>
            <a:chExt cx="829000" cy="464818"/>
          </a:xfrm>
        </p:grpSpPr>
        <p:sp>
          <p:nvSpPr>
            <p:cNvPr id="63" name="Gelijkbenige driehoek 62"/>
            <p:cNvSpPr>
              <a:spLocks noChangeAspect="1"/>
            </p:cNvSpPr>
            <p:nvPr/>
          </p:nvSpPr>
          <p:spPr>
            <a:xfrm>
              <a:off x="5556342" y="1670827"/>
              <a:ext cx="829000" cy="464818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kstvak 63"/>
            <p:cNvSpPr txBox="1"/>
            <p:nvPr/>
          </p:nvSpPr>
          <p:spPr>
            <a:xfrm>
              <a:off x="5871756" y="1877446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65" name="Groep 64"/>
          <p:cNvGrpSpPr/>
          <p:nvPr/>
        </p:nvGrpSpPr>
        <p:grpSpPr>
          <a:xfrm>
            <a:off x="4144754" y="3446700"/>
            <a:ext cx="1137534" cy="642661"/>
            <a:chOff x="5556342" y="1670827"/>
            <a:chExt cx="829000" cy="464818"/>
          </a:xfrm>
        </p:grpSpPr>
        <p:sp>
          <p:nvSpPr>
            <p:cNvPr id="66" name="Gelijkbenige driehoek 65"/>
            <p:cNvSpPr>
              <a:spLocks noChangeAspect="1"/>
            </p:cNvSpPr>
            <p:nvPr/>
          </p:nvSpPr>
          <p:spPr>
            <a:xfrm>
              <a:off x="5556342" y="1670827"/>
              <a:ext cx="829000" cy="464818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kstvak 66"/>
            <p:cNvSpPr txBox="1"/>
            <p:nvPr/>
          </p:nvSpPr>
          <p:spPr>
            <a:xfrm>
              <a:off x="5871756" y="1877446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13</a:t>
              </a:r>
            </a:p>
          </p:txBody>
        </p:sp>
      </p:grpSp>
      <p:grpSp>
        <p:nvGrpSpPr>
          <p:cNvPr id="68" name="Groep 67"/>
          <p:cNvGrpSpPr/>
          <p:nvPr/>
        </p:nvGrpSpPr>
        <p:grpSpPr>
          <a:xfrm>
            <a:off x="3201236" y="4326738"/>
            <a:ext cx="829000" cy="464818"/>
            <a:chOff x="5556342" y="1670827"/>
            <a:chExt cx="829000" cy="464818"/>
          </a:xfrm>
        </p:grpSpPr>
        <p:sp>
          <p:nvSpPr>
            <p:cNvPr id="69" name="Gelijkbenige driehoek 68"/>
            <p:cNvSpPr>
              <a:spLocks noChangeAspect="1"/>
            </p:cNvSpPr>
            <p:nvPr/>
          </p:nvSpPr>
          <p:spPr>
            <a:xfrm>
              <a:off x="5556342" y="1670827"/>
              <a:ext cx="829000" cy="464818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Tekstvak 69"/>
            <p:cNvSpPr txBox="1"/>
            <p:nvPr/>
          </p:nvSpPr>
          <p:spPr>
            <a:xfrm>
              <a:off x="5871756" y="1877446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71" name="Groep 70"/>
          <p:cNvGrpSpPr/>
          <p:nvPr/>
        </p:nvGrpSpPr>
        <p:grpSpPr>
          <a:xfrm>
            <a:off x="6539180" y="3568797"/>
            <a:ext cx="915586" cy="613316"/>
            <a:chOff x="7296539" y="1670827"/>
            <a:chExt cx="915586" cy="613316"/>
          </a:xfrm>
        </p:grpSpPr>
        <p:sp>
          <p:nvSpPr>
            <p:cNvPr id="72" name="Regelmatige vijfhoek 71"/>
            <p:cNvSpPr>
              <a:spLocks noChangeAspect="1"/>
            </p:cNvSpPr>
            <p:nvPr/>
          </p:nvSpPr>
          <p:spPr>
            <a:xfrm>
              <a:off x="7296539" y="1670827"/>
              <a:ext cx="915586" cy="613316"/>
            </a:xfrm>
            <a:prstGeom prst="pentagon">
              <a:avLst/>
            </a:prstGeom>
            <a:solidFill>
              <a:srgbClr val="FF0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Tekstvak 72"/>
            <p:cNvSpPr txBox="1"/>
            <p:nvPr/>
          </p:nvSpPr>
          <p:spPr>
            <a:xfrm>
              <a:off x="7664115" y="1962084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</a:p>
          </p:txBody>
        </p:sp>
      </p:grp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F2656-8159-48EC-82FD-FE7EFD814EE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030971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QS HHR van Rijnland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Met ervaringen en kennis uit mijn opdrachten bij gemeenten, provincie, waterschappen e.a.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402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3559863464"/>
      </p:ext>
    </p:extLst>
  </p:cSld>
  <p:clrMapOvr>
    <a:masterClrMapping/>
  </p:clrMapOvr>
</p:sld>
</file>

<file path=ppt/slides/slide40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I PPM</a:t>
            </a:r>
            <a:br>
              <a:rPr lang="nl-NL" dirty="0"/>
            </a:br>
            <a:r>
              <a:rPr lang="nl-NL" dirty="0"/>
              <a:t>Implementatie bij Waterschappen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404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1615002771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QS WRIJ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Met ervaringen en kennis uit mijn opdrachten bij gemeenten, provincie, waterschappen e.a.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407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143184713"/>
      </p:ext>
    </p:extLst>
  </p:cSld>
  <p:clrMapOvr>
    <a:masterClrMapping/>
  </p:clrMapOvr>
</p:sld>
</file>

<file path=ppt/slides/slide4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Beelden/ Interpretatie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41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3396442418"/>
      </p:ext>
    </p:extLst>
  </p:cSld>
  <p:clrMapOvr>
    <a:masterClrMapping/>
  </p:clrMapOvr>
</p:sld>
</file>

<file path=ppt/slides/slide4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: ezelsoor 7">
            <a:extLst>
              <a:ext uri="{FF2B5EF4-FFF2-40B4-BE49-F238E27FC236}">
                <a16:creationId xmlns:a16="http://schemas.microsoft.com/office/drawing/2014/main" id="{C41459A9-FCB9-4AB2-932A-371981CDB7CD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CECE3E-60CA-433E-A61E-1EFFBACB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Informatiemanagement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FF6919D-0C15-4F04-B235-D3C796EB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CF3B3B4-4867-4D23-BA38-530A2A76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412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C9ADD620-4A07-4D60-82E7-8036D86A75F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0341941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C6E8C03C-46EE-44C2-8A9F-3C8E310E6A3A}">
                    <psuz:zmPr id="{09EB7431-29DD-4D9E-B43D-29E1B8A809C6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163A072D-EEDA-48F2-B6AF-D6FECE794C41}">
                    <psuz:zmPr id="{41A93A02-2491-4875-9DC4-0EDB04873D82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2307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6297DDF-2D41-4266-81BE-5349803F1F15}">
                    <psuz:zmPr id="{133185C6-C969-4C53-A023-2A0F3A02C816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2240939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C9ADD620-4A07-4D60-82E7-8036D86A75FA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549660" y="1977922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Afbeelding 6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1270" y="1977922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Afbeelding 9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49660" y="4066564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514198585"/>
      </p:ext>
    </p:extLst>
  </p:cSld>
  <p:clrMapOvr>
    <a:masterClrMapping/>
  </p:clrMapOvr>
</p:sld>
</file>

<file path=ppt/slides/slide4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Informatiemanagement</a:t>
            </a:r>
            <a:br>
              <a:rPr lang="nl-NL" dirty="0"/>
            </a:br>
            <a:r>
              <a:rPr lang="nl-NL" dirty="0"/>
              <a:t>Algemeen</a:t>
            </a:r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413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1010122239"/>
      </p:ext>
    </p:extLst>
  </p:cSld>
  <p:clrMapOvr>
    <a:masterClrMapping/>
  </p:clrMapOvr>
</p:sld>
</file>

<file path=ppt/slides/slide4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I PPM</a:t>
            </a:r>
            <a:br>
              <a:rPr lang="nl-NL" dirty="0"/>
            </a:br>
            <a:r>
              <a:rPr lang="nl-NL" dirty="0"/>
              <a:t>Relatie IT </a:t>
            </a:r>
            <a:r>
              <a:rPr lang="nl-NL" dirty="0" err="1"/>
              <a:t>Governance</a:t>
            </a:r>
            <a:r>
              <a:rPr lang="nl-NL" dirty="0"/>
              <a:t> en Informatiemanagement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419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647732630"/>
      </p:ext>
    </p:extLst>
  </p:cSld>
  <p:clrMapOvr>
    <a:masterClrMapping/>
  </p:clrMapOvr>
</p:sld>
</file>

<file path=ppt/slides/slide4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Informatiemanagement</a:t>
            </a:r>
            <a:br>
              <a:rPr lang="nl-NL" dirty="0"/>
            </a:br>
            <a:r>
              <a:rPr lang="nl-NL" dirty="0"/>
              <a:t>Vraagmanagement</a:t>
            </a: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429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3874310151"/>
      </p:ext>
    </p:extLst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998262" y="307365"/>
            <a:ext cx="2152610" cy="16643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/>
        </p:nvSpPr>
        <p:spPr>
          <a:xfrm>
            <a:off x="6220473" y="295767"/>
            <a:ext cx="2152610" cy="16643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 30"/>
          <p:cNvSpPr/>
          <p:nvPr/>
        </p:nvSpPr>
        <p:spPr>
          <a:xfrm>
            <a:off x="8410574" y="290750"/>
            <a:ext cx="2152610" cy="16643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Rechthoek 31"/>
          <p:cNvSpPr/>
          <p:nvPr/>
        </p:nvSpPr>
        <p:spPr>
          <a:xfrm>
            <a:off x="5144168" y="4990194"/>
            <a:ext cx="2152610" cy="16643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hthoek 33"/>
          <p:cNvSpPr/>
          <p:nvPr/>
        </p:nvSpPr>
        <p:spPr>
          <a:xfrm>
            <a:off x="7334269" y="4987174"/>
            <a:ext cx="2152610" cy="166431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262" y="413918"/>
            <a:ext cx="2152610" cy="144345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162" y="1857374"/>
            <a:ext cx="6612588" cy="320936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7106" y="5168078"/>
            <a:ext cx="2046734" cy="116269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187" y="413918"/>
            <a:ext cx="1779823" cy="136897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7039" y="5074548"/>
            <a:ext cx="2007070" cy="149560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0574" y="307365"/>
            <a:ext cx="2156701" cy="1485052"/>
          </a:xfrm>
          <a:prstGeom prst="rect">
            <a:avLst/>
          </a:prstGeom>
        </p:spPr>
      </p:pic>
      <p:sp>
        <p:nvSpPr>
          <p:cNvPr id="33" name="Titel 1"/>
          <p:cNvSpPr txBox="1">
            <a:spLocks/>
          </p:cNvSpPr>
          <p:nvPr/>
        </p:nvSpPr>
        <p:spPr>
          <a:xfrm>
            <a:off x="321068" y="2420878"/>
            <a:ext cx="3507981" cy="1957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/>
              <a:t>Meer resultaat </a:t>
            </a:r>
          </a:p>
          <a:p>
            <a:r>
              <a:rPr lang="nl-NL" sz="2800" dirty="0"/>
              <a:t>uit uw Projectportfolio</a:t>
            </a:r>
            <a:br>
              <a:rPr lang="nl-NL" sz="2800" dirty="0"/>
            </a:br>
            <a:r>
              <a:rPr lang="nl-NL" sz="2800" dirty="0"/>
              <a:t>door meer FOCUS</a:t>
            </a:r>
            <a:br>
              <a:rPr lang="nl-NL" sz="2800" dirty="0"/>
            </a:br>
            <a:r>
              <a:rPr lang="nl-NL" sz="2800" dirty="0"/>
              <a:t>in 5 stappen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822" y="552959"/>
            <a:ext cx="2191880" cy="1805078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24" y="4440994"/>
            <a:ext cx="1896851" cy="1896851"/>
          </a:xfrm>
          <a:prstGeom prst="rect">
            <a:avLst/>
          </a:prstGeom>
        </p:spPr>
      </p:pic>
      <p:sp>
        <p:nvSpPr>
          <p:cNvPr id="3" name="Afgeronde rechthoek 2"/>
          <p:cNvSpPr/>
          <p:nvPr/>
        </p:nvSpPr>
        <p:spPr>
          <a:xfrm>
            <a:off x="1002924" y="6302202"/>
            <a:ext cx="1954016" cy="361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Portfoliotafel</a:t>
            </a:r>
          </a:p>
        </p:txBody>
      </p:sp>
      <p:sp>
        <p:nvSpPr>
          <p:cNvPr id="22" name="Afgeronde rechthoek 21"/>
          <p:cNvSpPr/>
          <p:nvPr/>
        </p:nvSpPr>
        <p:spPr>
          <a:xfrm>
            <a:off x="945759" y="128168"/>
            <a:ext cx="1954016" cy="361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Projectportfolio</a:t>
            </a:r>
          </a:p>
        </p:txBody>
      </p:sp>
      <p:sp>
        <p:nvSpPr>
          <p:cNvPr id="23" name="Afgeronde rechthoek 22"/>
          <p:cNvSpPr/>
          <p:nvPr/>
        </p:nvSpPr>
        <p:spPr>
          <a:xfrm>
            <a:off x="3998262" y="51967"/>
            <a:ext cx="2152610" cy="2950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1. Kennen</a:t>
            </a:r>
          </a:p>
        </p:txBody>
      </p:sp>
      <p:sp>
        <p:nvSpPr>
          <p:cNvPr id="25" name="Afgeronde rechthoek 24"/>
          <p:cNvSpPr/>
          <p:nvPr/>
        </p:nvSpPr>
        <p:spPr>
          <a:xfrm>
            <a:off x="6209201" y="51967"/>
            <a:ext cx="2152610" cy="2950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3. Prioriteren</a:t>
            </a:r>
          </a:p>
        </p:txBody>
      </p:sp>
      <p:sp>
        <p:nvSpPr>
          <p:cNvPr id="26" name="Afgeronde rechthoek 25"/>
          <p:cNvSpPr/>
          <p:nvPr/>
        </p:nvSpPr>
        <p:spPr>
          <a:xfrm>
            <a:off x="8410574" y="58028"/>
            <a:ext cx="2152610" cy="2950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5. Plannen</a:t>
            </a:r>
          </a:p>
        </p:txBody>
      </p:sp>
      <p:sp>
        <p:nvSpPr>
          <p:cNvPr id="27" name="Afgeronde rechthoek 26"/>
          <p:cNvSpPr/>
          <p:nvPr/>
        </p:nvSpPr>
        <p:spPr>
          <a:xfrm>
            <a:off x="5152048" y="6535679"/>
            <a:ext cx="2152610" cy="2950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2. Indelen</a:t>
            </a:r>
          </a:p>
        </p:txBody>
      </p:sp>
      <p:sp>
        <p:nvSpPr>
          <p:cNvPr id="28" name="Afgeronde rechthoek 27"/>
          <p:cNvSpPr/>
          <p:nvPr/>
        </p:nvSpPr>
        <p:spPr>
          <a:xfrm>
            <a:off x="7347156" y="6535679"/>
            <a:ext cx="2152610" cy="2950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accent6">
                    <a:lumMod val="50000"/>
                  </a:schemeClr>
                </a:solidFill>
              </a:rPr>
              <a:t>4. Balanceren</a:t>
            </a:r>
          </a:p>
        </p:txBody>
      </p:sp>
      <p:pic>
        <p:nvPicPr>
          <p:cNvPr id="35" name="Afbeelding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063" y="5244258"/>
            <a:ext cx="2182149" cy="1093587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440</a:t>
            </a:fld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2318023285"/>
      </p:ext>
    </p:extLst>
  </p:cSld>
  <p:clrMapOvr>
    <a:masterClrMapping/>
  </p:clrMapOvr>
</p:sld>
</file>

<file path=ppt/slides/slide4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: ezelsoor 7">
            <a:extLst>
              <a:ext uri="{FF2B5EF4-FFF2-40B4-BE49-F238E27FC236}">
                <a16:creationId xmlns:a16="http://schemas.microsoft.com/office/drawing/2014/main" id="{FB34309A-A47B-448A-8A81-32FED68C4670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FFF479-63C5-45D8-8933-6D7598C56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Projectmanagement/ Opdrachtgeverschap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D13B53B-E946-4A89-9EA3-F59EC722E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D88672A-84AD-49D6-B758-AB9C2E32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451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8D3BC5B9-007C-4DE2-AB41-C7F74068EF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76974731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64CACDDE-5617-4120-A18C-57CE7ADC72AD}">
                    <psuz:zmPr id="{16BFDFAB-81EE-4B74-BFC8-27BFDAAB279C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37054" y="844788"/>
                          <a:ext cx="4732020" cy="26617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355C674-0348-4F06-A4F0-265D99FD4239}">
                    <psuz:zmPr id="{711001A8-5A52-441F-87A4-EE1396359082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46525" y="844788"/>
                          <a:ext cx="4732020" cy="26617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8D3BC5B9-007C-4DE2-AB41-C7F74068EF33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75254" y="2670413"/>
                  <a:ext cx="4732020" cy="26617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Afbeelding 6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84725" y="2670413"/>
                  <a:ext cx="4732020" cy="26617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157704039"/>
      </p:ext>
    </p:extLst>
  </p:cSld>
  <p:clrMapOvr>
    <a:masterClrMapping/>
  </p:clrMapOvr>
</p:sld>
</file>

<file path=ppt/slides/slide4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Project- en Programma Management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452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205076"/>
      </p:ext>
    </p:extLst>
  </p:cSld>
  <p:clrMapOvr>
    <a:masterClrMapping/>
  </p:clrMapOvr>
</p:sld>
</file>

<file path=ppt/slides/slide4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Opdrachtgeverschap bij Projecten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Enkele modellen en ervaringen</a:t>
            </a:r>
          </a:p>
        </p:txBody>
      </p:sp>
    </p:spTree>
    <p:extLst>
      <p:ext uri="{BB962C8B-B14F-4D97-AF65-F5344CB8AC3E}">
        <p14:creationId xmlns:p14="http://schemas.microsoft.com/office/powerpoint/2010/main" val="531307982"/>
      </p:ext>
    </p:extLst>
  </p:cSld>
  <p:clrMapOvr>
    <a:masterClrMapping/>
  </p:clrMapOvr>
</p:sld>
</file>

<file path=ppt/slides/slide4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Positionering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Relatie met Strategie, PJM/PGM, BAU</a:t>
            </a:r>
          </a:p>
          <a:p>
            <a:r>
              <a:rPr lang="nl-NL" dirty="0"/>
              <a:t>Relatie met andere management gebieden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46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1970822690"/>
      </p:ext>
    </p:extLst>
  </p:cSld>
  <p:clrMapOvr>
    <a:masterClrMapping/>
  </p:clrMapOvr>
</p:sld>
</file>

<file path=ppt/slides/slide4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: ezelsoor 7">
            <a:extLst>
              <a:ext uri="{FF2B5EF4-FFF2-40B4-BE49-F238E27FC236}">
                <a16:creationId xmlns:a16="http://schemas.microsoft.com/office/drawing/2014/main" id="{76D12DA0-94B9-49BD-8B68-13FBCC503A1B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DDE82C-0831-4F36-907E-FEB91A35C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PPM Visualisatie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9B3ABDA-07BF-4147-B1AF-991B81765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A012D2F-6BFA-46F0-A47E-E7D23EAE2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467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7B4F62C5-3DB2-496D-BC2E-9CBD024B98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25657305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47000827-B190-4A6A-9C04-7C0B3704CB22}">
                    <psuz:zmPr id="{D10C1238-AEAB-4DCD-AAD8-4B2E10484AC7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37054" y="844788"/>
                          <a:ext cx="4732020" cy="26617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91F9205-67B6-4BF2-A44C-561063C81FAF}">
                    <psuz:zmPr id="{456FA277-53EC-4F0F-9138-BBA4213267A5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46525" y="844788"/>
                          <a:ext cx="4732020" cy="26617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7B4F62C5-3DB2-496D-BC2E-9CBD024B9868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75254" y="2670413"/>
                  <a:ext cx="4732020" cy="26617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Afbeelding 6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84725" y="2670413"/>
                  <a:ext cx="4732020" cy="266176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469793076"/>
      </p:ext>
    </p:extLst>
  </p:cSld>
  <p:clrMapOvr>
    <a:masterClrMapping/>
  </p:clrMapOvr>
</p:sld>
</file>

<file path=ppt/slides/slide4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visualisatie – Wat is het?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468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414820549"/>
      </p:ext>
    </p:extLst>
  </p:cSld>
  <p:clrMapOvr>
    <a:masterClrMapping/>
  </p:clrMapOvr>
</p:sld>
</file>

<file path=ppt/slides/slide4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Visualisatie</a:t>
            </a:r>
            <a:br>
              <a:rPr lang="nl-NL" dirty="0"/>
            </a:br>
            <a:r>
              <a:rPr lang="nl-NL" dirty="0"/>
              <a:t>Portfolio Definitie/ Focus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477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2274300059"/>
      </p:ext>
    </p:extLst>
  </p:cSld>
  <p:clrMapOvr>
    <a:masterClrMapping/>
  </p:clrMapOvr>
</p:sld>
</file>

<file path=ppt/slides/slide49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: ezelsoor 21">
            <a:extLst>
              <a:ext uri="{FF2B5EF4-FFF2-40B4-BE49-F238E27FC236}">
                <a16:creationId xmlns:a16="http://schemas.microsoft.com/office/drawing/2014/main" id="{24357267-87D4-4BDF-820C-F61D5979CC10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631F18-1E66-47E5-9B81-08AB3E0D9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Top 10 Slides Hogt Portfoliomanagement</a:t>
            </a:r>
            <a:endParaRPr lang="nl-NL" dirty="0"/>
          </a:p>
        </p:txBody>
      </p:sp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6F78A67E-A8EE-4463-AF11-BCEEDB2C6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1F41B3B-4BA5-4FA7-BA53-F2A792CC9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02C7183-1058-4B48-BBA6-2BDD15C9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pPr/>
              <a:t>496</a:t>
            </a:fld>
            <a:endParaRPr lang="nl-NL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Diazoom 8">
                <a:extLst>
                  <a:ext uri="{FF2B5EF4-FFF2-40B4-BE49-F238E27FC236}">
                    <a16:creationId xmlns:a16="http://schemas.microsoft.com/office/drawing/2014/main" id="{5103EB9D-1BDD-406A-BE3F-97331439EC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8955397"/>
                  </p:ext>
                </p:extLst>
              </p:nvPr>
            </p:nvGraphicFramePr>
            <p:xfrm>
              <a:off x="358877" y="1454960"/>
              <a:ext cx="2230319" cy="1254554"/>
            </p:xfrm>
            <a:graphic>
              <a:graphicData uri="http://schemas.microsoft.com/office/powerpoint/2016/slidezoom">
                <pslz:sldZm>
                  <pslz:sldZmObj sldId="670" cId="1176476215">
                    <pslz:zmPr id="{CFCA4FD4-3BA9-4B03-8437-775E1588FFE3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0319" cy="12545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Diazoom 8">
                <a:extLst>
                  <a:ext uri="{FF2B5EF4-FFF2-40B4-BE49-F238E27FC236}">
                    <a16:creationId xmlns:a16="http://schemas.microsoft.com/office/drawing/2014/main" id="{5103EB9D-1BDD-406A-BE3F-97331439EC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8877" y="1454960"/>
                <a:ext cx="2230319" cy="12545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Diazoom 10">
                <a:extLst>
                  <a:ext uri="{FF2B5EF4-FFF2-40B4-BE49-F238E27FC236}">
                    <a16:creationId xmlns:a16="http://schemas.microsoft.com/office/drawing/2014/main" id="{9B7069B6-B604-4E84-A3F6-739E3D0117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9536430"/>
                  </p:ext>
                </p:extLst>
              </p:nvPr>
            </p:nvGraphicFramePr>
            <p:xfrm>
              <a:off x="350520" y="2717800"/>
              <a:ext cx="2238676" cy="1259255"/>
            </p:xfrm>
            <a:graphic>
              <a:graphicData uri="http://schemas.microsoft.com/office/powerpoint/2016/slidezoom">
                <pslz:sldZm>
                  <pslz:sldZmObj sldId="264" cId="2619544680">
                    <pslz:zmPr id="{2903FCEE-90BE-45B5-B047-1384EF8B1B67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8676" cy="12592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Diazoom 10">
                <a:extLst>
                  <a:ext uri="{FF2B5EF4-FFF2-40B4-BE49-F238E27FC236}">
                    <a16:creationId xmlns:a16="http://schemas.microsoft.com/office/drawing/2014/main" id="{9B7069B6-B604-4E84-A3F6-739E3D0117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0520" y="2717800"/>
                <a:ext cx="2238676" cy="125925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Diazoom 12">
                <a:extLst>
                  <a:ext uri="{FF2B5EF4-FFF2-40B4-BE49-F238E27FC236}">
                    <a16:creationId xmlns:a16="http://schemas.microsoft.com/office/drawing/2014/main" id="{57DC8994-8E7E-4683-B0A8-D10C6E56C8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63708991"/>
                  </p:ext>
                </p:extLst>
              </p:nvPr>
            </p:nvGraphicFramePr>
            <p:xfrm>
              <a:off x="352189" y="3989402"/>
              <a:ext cx="2237007" cy="1258316"/>
            </p:xfrm>
            <a:graphic>
              <a:graphicData uri="http://schemas.microsoft.com/office/powerpoint/2016/slidezoom">
                <pslz:sldZm>
                  <pslz:sldZmObj sldId="689" cId="4017593068">
                    <pslz:zmPr id="{717CE6C9-7AA6-42BD-B5FB-E07EC4D1199F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7007" cy="12583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Diazoom 12">
                <a:extLst>
                  <a:ext uri="{FF2B5EF4-FFF2-40B4-BE49-F238E27FC236}">
                    <a16:creationId xmlns:a16="http://schemas.microsoft.com/office/drawing/2014/main" id="{57DC8994-8E7E-4683-B0A8-D10C6E56C8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2189" y="3989402"/>
                <a:ext cx="2237007" cy="12583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Diazoom 14">
                <a:extLst>
                  <a:ext uri="{FF2B5EF4-FFF2-40B4-BE49-F238E27FC236}">
                    <a16:creationId xmlns:a16="http://schemas.microsoft.com/office/drawing/2014/main" id="{40A923FD-C703-4563-80AA-7829A5AA6F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47657856"/>
                  </p:ext>
                </p:extLst>
              </p:nvPr>
            </p:nvGraphicFramePr>
            <p:xfrm>
              <a:off x="5417575" y="2703993"/>
              <a:ext cx="2238676" cy="1259255"/>
            </p:xfrm>
            <a:graphic>
              <a:graphicData uri="http://schemas.microsoft.com/office/powerpoint/2016/slidezoom">
                <pslz:sldZm>
                  <pslz:sldZmObj sldId="287" cId="4198555143">
                    <pslz:zmPr id="{A33B2313-45E4-4610-8153-740B7728B221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8676" cy="12592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Diazoom 14">
                <a:extLst>
                  <a:ext uri="{FF2B5EF4-FFF2-40B4-BE49-F238E27FC236}">
                    <a16:creationId xmlns:a16="http://schemas.microsoft.com/office/drawing/2014/main" id="{40A923FD-C703-4563-80AA-7829A5AA6F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17575" y="2703993"/>
                <a:ext cx="2238676" cy="125925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Diazoom 16">
                <a:extLst>
                  <a:ext uri="{FF2B5EF4-FFF2-40B4-BE49-F238E27FC236}">
                    <a16:creationId xmlns:a16="http://schemas.microsoft.com/office/drawing/2014/main" id="{8EBD89F2-744B-461D-95E6-D7921267BB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27703038"/>
                  </p:ext>
                </p:extLst>
              </p:nvPr>
            </p:nvGraphicFramePr>
            <p:xfrm>
              <a:off x="5417575" y="1451769"/>
              <a:ext cx="2230319" cy="1254554"/>
            </p:xfrm>
            <a:graphic>
              <a:graphicData uri="http://schemas.microsoft.com/office/powerpoint/2016/slidezoom">
                <pslz:sldZm>
                  <pslz:sldZmObj sldId="318" cId="3853200863">
                    <pslz:zmPr id="{F4C4743E-013A-4B19-A5AB-42ED01A601A4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0319" cy="12545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Diazoom 16">
                <a:extLst>
                  <a:ext uri="{FF2B5EF4-FFF2-40B4-BE49-F238E27FC236}">
                    <a16:creationId xmlns:a16="http://schemas.microsoft.com/office/drawing/2014/main" id="{8EBD89F2-744B-461D-95E6-D7921267BB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17575" y="1451769"/>
                <a:ext cx="2230319" cy="12545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Diazoom 18">
                <a:extLst>
                  <a:ext uri="{FF2B5EF4-FFF2-40B4-BE49-F238E27FC236}">
                    <a16:creationId xmlns:a16="http://schemas.microsoft.com/office/drawing/2014/main" id="{2F089999-F8C7-43B7-9287-6D84524399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1434191"/>
                  </p:ext>
                </p:extLst>
              </p:nvPr>
            </p:nvGraphicFramePr>
            <p:xfrm>
              <a:off x="7955280" y="2703992"/>
              <a:ext cx="2237885" cy="1258811"/>
            </p:xfrm>
            <a:graphic>
              <a:graphicData uri="http://schemas.microsoft.com/office/powerpoint/2016/slidezoom">
                <pslz:sldZm>
                  <pslz:sldZmObj sldId="682" cId="2741819942">
                    <pslz:zmPr id="{B393E8B6-7518-409E-9A0E-235ABA4764EA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7885" cy="125881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Diazoom 18">
                <a:extLst>
                  <a:ext uri="{FF2B5EF4-FFF2-40B4-BE49-F238E27FC236}">
                    <a16:creationId xmlns:a16="http://schemas.microsoft.com/office/drawing/2014/main" id="{2F089999-F8C7-43B7-9287-6D84524399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55280" y="2703992"/>
                <a:ext cx="2237885" cy="125881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Diazoom 20">
                <a:extLst>
                  <a:ext uri="{FF2B5EF4-FFF2-40B4-BE49-F238E27FC236}">
                    <a16:creationId xmlns:a16="http://schemas.microsoft.com/office/drawing/2014/main" id="{B3EF580C-8B50-414D-8A9D-B9AB4FCC97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1993440"/>
                  </p:ext>
                </p:extLst>
              </p:nvPr>
            </p:nvGraphicFramePr>
            <p:xfrm>
              <a:off x="2888226" y="1449439"/>
              <a:ext cx="2230319" cy="1254554"/>
            </p:xfrm>
            <a:graphic>
              <a:graphicData uri="http://schemas.microsoft.com/office/powerpoint/2016/slidezoom">
                <pslz:sldZm>
                  <pslz:sldZmObj sldId="667" cId="1659933565">
                    <pslz:zmPr id="{1DB32E41-DBA3-4F0F-88BB-72E4C147F552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0319" cy="12545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Diazoom 20">
                <a:extLst>
                  <a:ext uri="{FF2B5EF4-FFF2-40B4-BE49-F238E27FC236}">
                    <a16:creationId xmlns:a16="http://schemas.microsoft.com/office/drawing/2014/main" id="{B3EF580C-8B50-414D-8A9D-B9AB4FCC97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88226" y="1449439"/>
                <a:ext cx="2230319" cy="12545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Diazoom 22">
                <a:extLst>
                  <a:ext uri="{FF2B5EF4-FFF2-40B4-BE49-F238E27FC236}">
                    <a16:creationId xmlns:a16="http://schemas.microsoft.com/office/drawing/2014/main" id="{9CE65F32-3925-4267-86C7-3BE071E16D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62130277"/>
                  </p:ext>
                </p:extLst>
              </p:nvPr>
            </p:nvGraphicFramePr>
            <p:xfrm>
              <a:off x="2887436" y="2703993"/>
              <a:ext cx="2238676" cy="1259255"/>
            </p:xfrm>
            <a:graphic>
              <a:graphicData uri="http://schemas.microsoft.com/office/powerpoint/2016/slidezoom">
                <pslz:sldZm>
                  <pslz:sldZmObj sldId="771" cId="4196387591">
                    <pslz:zmPr id="{CCB1328F-7969-4B8E-9852-54EB595A05FF}" returnToParent="0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8676" cy="12592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Diazoom 22">
                <a:extLst>
                  <a:ext uri="{FF2B5EF4-FFF2-40B4-BE49-F238E27FC236}">
                    <a16:creationId xmlns:a16="http://schemas.microsoft.com/office/drawing/2014/main" id="{9CE65F32-3925-4267-86C7-3BE071E16D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87436" y="2703993"/>
                <a:ext cx="2238676" cy="125925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Diazoom 24">
                <a:extLst>
                  <a:ext uri="{FF2B5EF4-FFF2-40B4-BE49-F238E27FC236}">
                    <a16:creationId xmlns:a16="http://schemas.microsoft.com/office/drawing/2014/main" id="{11B1083C-1376-454E-88E3-28840E8AE8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3309363"/>
                  </p:ext>
                </p:extLst>
              </p:nvPr>
            </p:nvGraphicFramePr>
            <p:xfrm>
              <a:off x="7946924" y="1451769"/>
              <a:ext cx="2230319" cy="1254554"/>
            </p:xfrm>
            <a:graphic>
              <a:graphicData uri="http://schemas.microsoft.com/office/powerpoint/2016/slidezoom">
                <pslz:sldZm>
                  <pslz:sldZmObj sldId="902" cId="2609132484">
                    <pslz:zmPr id="{5714FB12-B2C8-4E5E-B152-386FA14BA06B}" returnToParent="0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0319" cy="12545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Diazoom 24">
                <a:extLst>
                  <a:ext uri="{FF2B5EF4-FFF2-40B4-BE49-F238E27FC236}">
                    <a16:creationId xmlns:a16="http://schemas.microsoft.com/office/drawing/2014/main" id="{11B1083C-1376-454E-88E3-28840E8AE8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46924" y="1451769"/>
                <a:ext cx="2230319" cy="12545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Diazoom 26">
                <a:extLst>
                  <a:ext uri="{FF2B5EF4-FFF2-40B4-BE49-F238E27FC236}">
                    <a16:creationId xmlns:a16="http://schemas.microsoft.com/office/drawing/2014/main" id="{4366483A-B4EC-4C79-A81F-D27C07FF47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88112082"/>
                  </p:ext>
                </p:extLst>
              </p:nvPr>
            </p:nvGraphicFramePr>
            <p:xfrm>
              <a:off x="7955281" y="3990818"/>
              <a:ext cx="2237886" cy="1258811"/>
            </p:xfrm>
            <a:graphic>
              <a:graphicData uri="http://schemas.microsoft.com/office/powerpoint/2016/slidezoom">
                <pslz:sldZm>
                  <pslz:sldZmObj sldId="904" cId="3346132787">
                    <pslz:zmPr id="{E075A617-0179-4B4D-A04D-F3610D5A1592}" returnToParent="0" transitionDur="100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7886" cy="125881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Diazoom 26">
                <a:extLst>
                  <a:ext uri="{FF2B5EF4-FFF2-40B4-BE49-F238E27FC236}">
                    <a16:creationId xmlns:a16="http://schemas.microsoft.com/office/drawing/2014/main" id="{4366483A-B4EC-4C79-A81F-D27C07FF47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955281" y="3990818"/>
                <a:ext cx="2237886" cy="125881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Diazoom 28">
                <a:extLst>
                  <a:ext uri="{FF2B5EF4-FFF2-40B4-BE49-F238E27FC236}">
                    <a16:creationId xmlns:a16="http://schemas.microsoft.com/office/drawing/2014/main" id="{BE7A9582-A073-456C-AFC4-A756F4920B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6731889"/>
                  </p:ext>
                </p:extLst>
              </p:nvPr>
            </p:nvGraphicFramePr>
            <p:xfrm>
              <a:off x="2887436" y="3989402"/>
              <a:ext cx="2238676" cy="1259255"/>
            </p:xfrm>
            <a:graphic>
              <a:graphicData uri="http://schemas.microsoft.com/office/powerpoint/2016/slidezoom">
                <pslz:sldZm>
                  <pslz:sldZmObj sldId="688" cId="2318023285">
                    <pslz:zmPr id="{71CC7699-BD08-408E-B427-EB32DC4DCED8}" returnToParent="0" transitionDur="1000">
                      <p166:blipFill xmlns:p166="http://schemas.microsoft.com/office/powerpoint/2016/6/main">
                        <a:blip r:embed="rId2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8676" cy="12592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Diazoom 28">
                <a:extLst>
                  <a:ext uri="{FF2B5EF4-FFF2-40B4-BE49-F238E27FC236}">
                    <a16:creationId xmlns:a16="http://schemas.microsoft.com/office/drawing/2014/main" id="{BE7A9582-A073-456C-AFC4-A756F4920B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887436" y="3989402"/>
                <a:ext cx="2238676" cy="125925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418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kan dat er concreet uitzien?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Collectie Hogt Portfoliomanagement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F2656-8159-48EC-82FD-FE7EFD814EE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al 4"/>
          <p:cNvSpPr/>
          <p:nvPr/>
        </p:nvSpPr>
        <p:spPr>
          <a:xfrm>
            <a:off x="1639456" y="1441938"/>
            <a:ext cx="7879682" cy="51915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ep 5"/>
          <p:cNvGrpSpPr/>
          <p:nvPr/>
        </p:nvGrpSpPr>
        <p:grpSpPr>
          <a:xfrm>
            <a:off x="2932220" y="5555001"/>
            <a:ext cx="691809" cy="440997"/>
            <a:chOff x="838200" y="1690688"/>
            <a:chExt cx="691809" cy="440997"/>
          </a:xfrm>
        </p:grpSpPr>
        <p:sp>
          <p:nvSpPr>
            <p:cNvPr id="7" name="Wolkvormige toelichting 4"/>
            <p:cNvSpPr>
              <a:spLocks noChangeAspect="1"/>
            </p:cNvSpPr>
            <p:nvPr/>
          </p:nvSpPr>
          <p:spPr>
            <a:xfrm>
              <a:off x="838200" y="1690688"/>
              <a:ext cx="691809" cy="440997"/>
            </a:xfrm>
            <a:prstGeom prst="cloudCallou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1122165" y="1845207"/>
              <a:ext cx="224244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01</a:t>
              </a:r>
            </a:p>
          </p:txBody>
        </p:sp>
      </p:grpSp>
      <p:grpSp>
        <p:nvGrpSpPr>
          <p:cNvPr id="9" name="Groep 8"/>
          <p:cNvGrpSpPr/>
          <p:nvPr/>
        </p:nvGrpSpPr>
        <p:grpSpPr>
          <a:xfrm>
            <a:off x="7690793" y="4599924"/>
            <a:ext cx="671419" cy="344841"/>
            <a:chOff x="2441206" y="1738766"/>
            <a:chExt cx="671419" cy="344841"/>
          </a:xfrm>
        </p:grpSpPr>
        <p:sp>
          <p:nvSpPr>
            <p:cNvPr id="10" name="Rechthoek 9"/>
            <p:cNvSpPr>
              <a:spLocks noChangeAspect="1"/>
            </p:cNvSpPr>
            <p:nvPr/>
          </p:nvSpPr>
          <p:spPr>
            <a:xfrm>
              <a:off x="2441206" y="1738766"/>
              <a:ext cx="671419" cy="34484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2693002" y="1826548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04</a:t>
              </a:r>
            </a:p>
          </p:txBody>
        </p:sp>
      </p:grpSp>
      <p:grpSp>
        <p:nvGrpSpPr>
          <p:cNvPr id="12" name="Groep 11"/>
          <p:cNvGrpSpPr/>
          <p:nvPr/>
        </p:nvGrpSpPr>
        <p:grpSpPr>
          <a:xfrm>
            <a:off x="4961727" y="4865583"/>
            <a:ext cx="621323" cy="621866"/>
            <a:chOff x="4023822" y="1618913"/>
            <a:chExt cx="621323" cy="621866"/>
          </a:xfrm>
        </p:grpSpPr>
        <p:sp>
          <p:nvSpPr>
            <p:cNvPr id="13" name="24-puntige ster 12"/>
            <p:cNvSpPr>
              <a:spLocks noChangeAspect="1"/>
            </p:cNvSpPr>
            <p:nvPr/>
          </p:nvSpPr>
          <p:spPr>
            <a:xfrm>
              <a:off x="4023822" y="1618913"/>
              <a:ext cx="621323" cy="621866"/>
            </a:xfrm>
            <a:prstGeom prst="star24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4225705" y="1845207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07</a:t>
              </a:r>
            </a:p>
          </p:txBody>
        </p:sp>
      </p:grpSp>
      <p:grpSp>
        <p:nvGrpSpPr>
          <p:cNvPr id="15" name="Groep 14"/>
          <p:cNvGrpSpPr/>
          <p:nvPr/>
        </p:nvGrpSpPr>
        <p:grpSpPr>
          <a:xfrm>
            <a:off x="4971740" y="5447990"/>
            <a:ext cx="943709" cy="715305"/>
            <a:chOff x="838200" y="1690688"/>
            <a:chExt cx="691809" cy="440997"/>
          </a:xfrm>
        </p:grpSpPr>
        <p:sp>
          <p:nvSpPr>
            <p:cNvPr id="16" name="Wolkvormige toelichting 19"/>
            <p:cNvSpPr>
              <a:spLocks noChangeAspect="1"/>
            </p:cNvSpPr>
            <p:nvPr/>
          </p:nvSpPr>
          <p:spPr>
            <a:xfrm>
              <a:off x="838200" y="1690688"/>
              <a:ext cx="691809" cy="440997"/>
            </a:xfrm>
            <a:prstGeom prst="cloudCallou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1122165" y="1845208"/>
              <a:ext cx="135230" cy="117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02</a:t>
              </a:r>
            </a:p>
          </p:txBody>
        </p:sp>
      </p:grpSp>
      <p:grpSp>
        <p:nvGrpSpPr>
          <p:cNvPr id="18" name="Groep 17"/>
          <p:cNvGrpSpPr/>
          <p:nvPr/>
        </p:nvGrpSpPr>
        <p:grpSpPr>
          <a:xfrm>
            <a:off x="3560962" y="5555001"/>
            <a:ext cx="650353" cy="431838"/>
            <a:chOff x="838200" y="1690688"/>
            <a:chExt cx="691809" cy="440997"/>
          </a:xfrm>
        </p:grpSpPr>
        <p:sp>
          <p:nvSpPr>
            <p:cNvPr id="19" name="Wolkvormige toelichting 22"/>
            <p:cNvSpPr>
              <a:spLocks noChangeAspect="1"/>
            </p:cNvSpPr>
            <p:nvPr/>
          </p:nvSpPr>
          <p:spPr>
            <a:xfrm>
              <a:off x="838200" y="1690688"/>
              <a:ext cx="691809" cy="440997"/>
            </a:xfrm>
            <a:prstGeom prst="cloudCallout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1122165" y="1845207"/>
              <a:ext cx="224244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03</a:t>
              </a:r>
            </a:p>
          </p:txBody>
        </p:sp>
      </p:grpSp>
      <p:grpSp>
        <p:nvGrpSpPr>
          <p:cNvPr id="21" name="Groep 20"/>
          <p:cNvGrpSpPr/>
          <p:nvPr/>
        </p:nvGrpSpPr>
        <p:grpSpPr>
          <a:xfrm>
            <a:off x="5032151" y="4570353"/>
            <a:ext cx="671418" cy="285249"/>
            <a:chOff x="2441206" y="1738766"/>
            <a:chExt cx="671419" cy="344841"/>
          </a:xfrm>
        </p:grpSpPr>
        <p:sp>
          <p:nvSpPr>
            <p:cNvPr id="22" name="Rechthoek 21"/>
            <p:cNvSpPr>
              <a:spLocks noChangeAspect="1"/>
            </p:cNvSpPr>
            <p:nvPr/>
          </p:nvSpPr>
          <p:spPr>
            <a:xfrm>
              <a:off x="2441206" y="1738766"/>
              <a:ext cx="671419" cy="34484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2693002" y="1826546"/>
              <a:ext cx="224243" cy="2046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05</a:t>
              </a:r>
            </a:p>
          </p:txBody>
        </p:sp>
      </p:grpSp>
      <p:grpSp>
        <p:nvGrpSpPr>
          <p:cNvPr id="24" name="Groep 23"/>
          <p:cNvGrpSpPr/>
          <p:nvPr/>
        </p:nvGrpSpPr>
        <p:grpSpPr>
          <a:xfrm>
            <a:off x="6720584" y="4535084"/>
            <a:ext cx="970209" cy="599553"/>
            <a:chOff x="2441206" y="1738766"/>
            <a:chExt cx="671419" cy="344841"/>
          </a:xfrm>
        </p:grpSpPr>
        <p:sp>
          <p:nvSpPr>
            <p:cNvPr id="25" name="Rechthoek 24"/>
            <p:cNvSpPr>
              <a:spLocks noChangeAspect="1"/>
            </p:cNvSpPr>
            <p:nvPr/>
          </p:nvSpPr>
          <p:spPr>
            <a:xfrm>
              <a:off x="2441206" y="1738766"/>
              <a:ext cx="671419" cy="34484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2693002" y="1826549"/>
              <a:ext cx="212850" cy="97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06</a:t>
              </a:r>
            </a:p>
          </p:txBody>
        </p:sp>
      </p:grpSp>
      <p:grpSp>
        <p:nvGrpSpPr>
          <p:cNvPr id="27" name="Groep 26"/>
          <p:cNvGrpSpPr/>
          <p:nvPr/>
        </p:nvGrpSpPr>
        <p:grpSpPr>
          <a:xfrm>
            <a:off x="2545057" y="4726725"/>
            <a:ext cx="900936" cy="905477"/>
            <a:chOff x="4023822" y="1618913"/>
            <a:chExt cx="621323" cy="621866"/>
          </a:xfrm>
        </p:grpSpPr>
        <p:sp>
          <p:nvSpPr>
            <p:cNvPr id="28" name="24-puntige ster 27"/>
            <p:cNvSpPr>
              <a:spLocks noChangeAspect="1"/>
            </p:cNvSpPr>
            <p:nvPr/>
          </p:nvSpPr>
          <p:spPr>
            <a:xfrm>
              <a:off x="4023822" y="1618913"/>
              <a:ext cx="621323" cy="621866"/>
            </a:xfrm>
            <a:prstGeom prst="star24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4225705" y="1845207"/>
              <a:ext cx="149634" cy="116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08</a:t>
              </a:r>
            </a:p>
          </p:txBody>
        </p:sp>
      </p:grpSp>
      <p:grpSp>
        <p:nvGrpSpPr>
          <p:cNvPr id="30" name="Groep 29"/>
          <p:cNvGrpSpPr/>
          <p:nvPr/>
        </p:nvGrpSpPr>
        <p:grpSpPr>
          <a:xfrm>
            <a:off x="5581154" y="4902913"/>
            <a:ext cx="486068" cy="516358"/>
            <a:chOff x="4023822" y="1618913"/>
            <a:chExt cx="621323" cy="621866"/>
          </a:xfrm>
        </p:grpSpPr>
        <p:sp>
          <p:nvSpPr>
            <p:cNvPr id="31" name="24-puntige ster 30"/>
            <p:cNvSpPr>
              <a:spLocks noChangeAspect="1"/>
            </p:cNvSpPr>
            <p:nvPr/>
          </p:nvSpPr>
          <p:spPr>
            <a:xfrm>
              <a:off x="4023822" y="1618913"/>
              <a:ext cx="621323" cy="621866"/>
            </a:xfrm>
            <a:prstGeom prst="star24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kstvak 31"/>
            <p:cNvSpPr txBox="1"/>
            <p:nvPr/>
          </p:nvSpPr>
          <p:spPr>
            <a:xfrm>
              <a:off x="4225705" y="1845207"/>
              <a:ext cx="277349" cy="2038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09</a:t>
              </a:r>
            </a:p>
          </p:txBody>
        </p:sp>
      </p:grpSp>
      <p:grpSp>
        <p:nvGrpSpPr>
          <p:cNvPr id="33" name="Groep 32"/>
          <p:cNvGrpSpPr/>
          <p:nvPr/>
        </p:nvGrpSpPr>
        <p:grpSpPr>
          <a:xfrm>
            <a:off x="4935056" y="3864087"/>
            <a:ext cx="1137535" cy="613316"/>
            <a:chOff x="5556342" y="1670827"/>
            <a:chExt cx="829000" cy="464818"/>
          </a:xfrm>
        </p:grpSpPr>
        <p:sp>
          <p:nvSpPr>
            <p:cNvPr id="34" name="Gelijkbenige driehoek 33"/>
            <p:cNvSpPr>
              <a:spLocks noChangeAspect="1"/>
            </p:cNvSpPr>
            <p:nvPr/>
          </p:nvSpPr>
          <p:spPr>
            <a:xfrm>
              <a:off x="5556342" y="1670827"/>
              <a:ext cx="829000" cy="464818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kstvak 34"/>
            <p:cNvSpPr txBox="1"/>
            <p:nvPr/>
          </p:nvSpPr>
          <p:spPr>
            <a:xfrm>
              <a:off x="5871756" y="1877446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36" name="Groep 35"/>
          <p:cNvGrpSpPr/>
          <p:nvPr/>
        </p:nvGrpSpPr>
        <p:grpSpPr>
          <a:xfrm>
            <a:off x="2625301" y="3314456"/>
            <a:ext cx="1260838" cy="790823"/>
            <a:chOff x="7296539" y="1670827"/>
            <a:chExt cx="915586" cy="613316"/>
          </a:xfrm>
        </p:grpSpPr>
        <p:sp>
          <p:nvSpPr>
            <p:cNvPr id="37" name="Regelmatige vijfhoek 36"/>
            <p:cNvSpPr>
              <a:spLocks noChangeAspect="1"/>
            </p:cNvSpPr>
            <p:nvPr/>
          </p:nvSpPr>
          <p:spPr>
            <a:xfrm>
              <a:off x="7296539" y="1670827"/>
              <a:ext cx="915586" cy="613316"/>
            </a:xfrm>
            <a:prstGeom prst="pentagon">
              <a:avLst/>
            </a:prstGeom>
            <a:solidFill>
              <a:srgbClr val="FF0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kstvak 37"/>
            <p:cNvSpPr txBox="1"/>
            <p:nvPr/>
          </p:nvSpPr>
          <p:spPr>
            <a:xfrm>
              <a:off x="7664115" y="1962084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39" name="Groep 38"/>
          <p:cNvGrpSpPr/>
          <p:nvPr/>
        </p:nvGrpSpPr>
        <p:grpSpPr>
          <a:xfrm>
            <a:off x="3441271" y="4063736"/>
            <a:ext cx="829000" cy="464818"/>
            <a:chOff x="5556342" y="1670827"/>
            <a:chExt cx="829000" cy="464818"/>
          </a:xfrm>
        </p:grpSpPr>
        <p:sp>
          <p:nvSpPr>
            <p:cNvPr id="40" name="Gelijkbenige driehoek 39"/>
            <p:cNvSpPr>
              <a:spLocks noChangeAspect="1"/>
            </p:cNvSpPr>
            <p:nvPr/>
          </p:nvSpPr>
          <p:spPr>
            <a:xfrm>
              <a:off x="5556342" y="1670827"/>
              <a:ext cx="829000" cy="464818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kstvak 40"/>
            <p:cNvSpPr txBox="1"/>
            <p:nvPr/>
          </p:nvSpPr>
          <p:spPr>
            <a:xfrm>
              <a:off x="5871756" y="1877446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42" name="Groep 41"/>
          <p:cNvGrpSpPr/>
          <p:nvPr/>
        </p:nvGrpSpPr>
        <p:grpSpPr>
          <a:xfrm>
            <a:off x="2695082" y="4127457"/>
            <a:ext cx="737820" cy="401097"/>
            <a:chOff x="5556342" y="1670827"/>
            <a:chExt cx="829000" cy="464818"/>
          </a:xfrm>
        </p:grpSpPr>
        <p:sp>
          <p:nvSpPr>
            <p:cNvPr id="43" name="Gelijkbenige driehoek 42"/>
            <p:cNvSpPr>
              <a:spLocks noChangeAspect="1"/>
            </p:cNvSpPr>
            <p:nvPr/>
          </p:nvSpPr>
          <p:spPr>
            <a:xfrm>
              <a:off x="5556342" y="1670827"/>
              <a:ext cx="829000" cy="464818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kstvak 43"/>
            <p:cNvSpPr txBox="1"/>
            <p:nvPr/>
          </p:nvSpPr>
          <p:spPr>
            <a:xfrm>
              <a:off x="5871756" y="1877446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5" name="Groep 44"/>
          <p:cNvGrpSpPr/>
          <p:nvPr/>
        </p:nvGrpSpPr>
        <p:grpSpPr>
          <a:xfrm>
            <a:off x="6711132" y="3794644"/>
            <a:ext cx="1137534" cy="642661"/>
            <a:chOff x="5556342" y="1670827"/>
            <a:chExt cx="829000" cy="464818"/>
          </a:xfrm>
        </p:grpSpPr>
        <p:sp>
          <p:nvSpPr>
            <p:cNvPr id="46" name="Gelijkbenige driehoek 45"/>
            <p:cNvSpPr>
              <a:spLocks noChangeAspect="1"/>
            </p:cNvSpPr>
            <p:nvPr/>
          </p:nvSpPr>
          <p:spPr>
            <a:xfrm>
              <a:off x="5556342" y="1670827"/>
              <a:ext cx="829000" cy="464818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kstvak 46"/>
            <p:cNvSpPr txBox="1"/>
            <p:nvPr/>
          </p:nvSpPr>
          <p:spPr>
            <a:xfrm>
              <a:off x="5871756" y="1877446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13</a:t>
              </a:r>
            </a:p>
          </p:txBody>
        </p:sp>
      </p:grpSp>
      <p:grpSp>
        <p:nvGrpSpPr>
          <p:cNvPr id="48" name="Groep 47"/>
          <p:cNvGrpSpPr/>
          <p:nvPr/>
        </p:nvGrpSpPr>
        <p:grpSpPr>
          <a:xfrm>
            <a:off x="7848666" y="3952901"/>
            <a:ext cx="829000" cy="464818"/>
            <a:chOff x="5556342" y="1670827"/>
            <a:chExt cx="829000" cy="464818"/>
          </a:xfrm>
        </p:grpSpPr>
        <p:sp>
          <p:nvSpPr>
            <p:cNvPr id="49" name="Gelijkbenige driehoek 48"/>
            <p:cNvSpPr>
              <a:spLocks noChangeAspect="1"/>
            </p:cNvSpPr>
            <p:nvPr/>
          </p:nvSpPr>
          <p:spPr>
            <a:xfrm>
              <a:off x="5556342" y="1670827"/>
              <a:ext cx="829000" cy="464818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kstvak 49"/>
            <p:cNvSpPr txBox="1"/>
            <p:nvPr/>
          </p:nvSpPr>
          <p:spPr>
            <a:xfrm>
              <a:off x="5871756" y="1877446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51" name="Groep 50"/>
          <p:cNvGrpSpPr/>
          <p:nvPr/>
        </p:nvGrpSpPr>
        <p:grpSpPr>
          <a:xfrm>
            <a:off x="5046031" y="3360326"/>
            <a:ext cx="915586" cy="613316"/>
            <a:chOff x="7296539" y="1670827"/>
            <a:chExt cx="915586" cy="613316"/>
          </a:xfrm>
        </p:grpSpPr>
        <p:sp>
          <p:nvSpPr>
            <p:cNvPr id="52" name="Regelmatige vijfhoek 51"/>
            <p:cNvSpPr>
              <a:spLocks noChangeAspect="1"/>
            </p:cNvSpPr>
            <p:nvPr/>
          </p:nvSpPr>
          <p:spPr>
            <a:xfrm>
              <a:off x="7296539" y="1670827"/>
              <a:ext cx="915586" cy="613316"/>
            </a:xfrm>
            <a:prstGeom prst="pentagon">
              <a:avLst/>
            </a:prstGeom>
            <a:solidFill>
              <a:srgbClr val="FF000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kstvak 52"/>
            <p:cNvSpPr txBox="1"/>
            <p:nvPr/>
          </p:nvSpPr>
          <p:spPr>
            <a:xfrm>
              <a:off x="7664115" y="1962084"/>
              <a:ext cx="216973" cy="169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</a:p>
          </p:txBody>
        </p:sp>
      </p:grpSp>
      <p:sp>
        <p:nvSpPr>
          <p:cNvPr id="54" name="Ovaal 53"/>
          <p:cNvSpPr/>
          <p:nvPr/>
        </p:nvSpPr>
        <p:spPr>
          <a:xfrm>
            <a:off x="4204710" y="1530417"/>
            <a:ext cx="2549770" cy="554071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Projectportfolio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Organisatie X</a:t>
            </a:r>
          </a:p>
        </p:txBody>
      </p:sp>
      <p:sp>
        <p:nvSpPr>
          <p:cNvPr id="55" name="Ovaal 54"/>
          <p:cNvSpPr/>
          <p:nvPr/>
        </p:nvSpPr>
        <p:spPr>
          <a:xfrm>
            <a:off x="2384188" y="2671906"/>
            <a:ext cx="1920224" cy="57108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Deelportfolio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Klantgericht</a:t>
            </a:r>
          </a:p>
        </p:txBody>
      </p:sp>
      <p:sp>
        <p:nvSpPr>
          <p:cNvPr id="56" name="Ovaal 55"/>
          <p:cNvSpPr/>
          <p:nvPr/>
        </p:nvSpPr>
        <p:spPr>
          <a:xfrm>
            <a:off x="4519482" y="2658423"/>
            <a:ext cx="2006445" cy="57108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Deelportfolio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Innovatie</a:t>
            </a:r>
          </a:p>
        </p:txBody>
      </p:sp>
      <p:sp>
        <p:nvSpPr>
          <p:cNvPr id="57" name="Ovaal 56"/>
          <p:cNvSpPr/>
          <p:nvPr/>
        </p:nvSpPr>
        <p:spPr>
          <a:xfrm>
            <a:off x="6654778" y="2671906"/>
            <a:ext cx="1920224" cy="571088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Deelportfolio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</a:t>
            </a:r>
          </a:p>
        </p:txBody>
      </p:sp>
      <p:cxnSp>
        <p:nvCxnSpPr>
          <p:cNvPr id="58" name="Gebogen verbindingslijn 57"/>
          <p:cNvCxnSpPr>
            <a:stCxn id="54" idx="4"/>
            <a:endCxn id="55" idx="0"/>
          </p:cNvCxnSpPr>
          <p:nvPr/>
        </p:nvCxnSpPr>
        <p:spPr>
          <a:xfrm rot="5400000">
            <a:off x="4118239" y="1310550"/>
            <a:ext cx="587418" cy="213529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bogen verbindingslijn 58"/>
          <p:cNvCxnSpPr>
            <a:stCxn id="54" idx="4"/>
            <a:endCxn id="56" idx="0"/>
          </p:cNvCxnSpPr>
          <p:nvPr/>
        </p:nvCxnSpPr>
        <p:spPr>
          <a:xfrm rot="16200000" flipH="1">
            <a:off x="5214183" y="2349900"/>
            <a:ext cx="573935" cy="4311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bogen verbindingslijn 59"/>
          <p:cNvCxnSpPr>
            <a:stCxn id="54" idx="4"/>
            <a:endCxn id="57" idx="0"/>
          </p:cNvCxnSpPr>
          <p:nvPr/>
        </p:nvCxnSpPr>
        <p:spPr>
          <a:xfrm rot="16200000" flipH="1">
            <a:off x="6253533" y="1310549"/>
            <a:ext cx="587418" cy="213529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9943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>
            <a:extLst>
              <a:ext uri="{FF2B5EF4-FFF2-40B4-BE49-F238E27FC236}">
                <a16:creationId xmlns:a16="http://schemas.microsoft.com/office/drawing/2014/main" id="{B5ACAD27-7544-41D0-BED6-5E038419F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67" y="1057524"/>
            <a:ext cx="10693311" cy="53771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E08E24-61A5-469E-BC4E-00A21CBE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398"/>
          </a:xfrm>
        </p:spPr>
        <p:txBody>
          <a:bodyPr>
            <a:normAutofit fontScale="90000"/>
          </a:bodyPr>
          <a:lstStyle/>
          <a:p>
            <a:r>
              <a:rPr lang="nl-NL" dirty="0"/>
              <a:t>Portaal voor Hogt PFM Slide collectie (</a:t>
            </a:r>
            <a:r>
              <a:rPr lang="nl-NL" dirty="0" err="1"/>
              <a:t>klikbaar</a:t>
            </a:r>
            <a:r>
              <a:rPr lang="nl-NL" dirty="0"/>
              <a:t>)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34F8215-DC00-4518-85FF-24A1237F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6C556C-35A7-41E4-B735-8545D6A8D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5</a:t>
            </a:fld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328D793-C617-46FC-94F4-188A0FBB2930}"/>
              </a:ext>
            </a:extLst>
          </p:cNvPr>
          <p:cNvSpPr/>
          <p:nvPr/>
        </p:nvSpPr>
        <p:spPr>
          <a:xfrm>
            <a:off x="838200" y="1135780"/>
            <a:ext cx="2395888" cy="1453415"/>
          </a:xfrm>
          <a:prstGeom prst="rect">
            <a:avLst/>
          </a:prstGeom>
          <a:noFill/>
          <a:ln w="3175">
            <a:solidFill>
              <a:schemeClr val="bg1">
                <a:lumMod val="95000"/>
                <a:alpha val="1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Diazoom 15">
                <a:extLst>
                  <a:ext uri="{FF2B5EF4-FFF2-40B4-BE49-F238E27FC236}">
                    <a16:creationId xmlns:a16="http://schemas.microsoft.com/office/drawing/2014/main" id="{F108B423-7645-4534-BE51-7E6B0E6BA0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29090005"/>
                  </p:ext>
                </p:extLst>
              </p:nvPr>
            </p:nvGraphicFramePr>
            <p:xfrm>
              <a:off x="3676851" y="4581625"/>
              <a:ext cx="3638349" cy="1799924"/>
            </p:xfrm>
            <a:graphic>
              <a:graphicData uri="http://schemas.microsoft.com/office/powerpoint/2016/slidezoom">
                <pslz:sldZm>
                  <pslz:sldZmObj sldId="986" cId="762222929">
                    <pslz:zmPr id="{83754B62-67A8-419B-BF55-D8F8D252E01F}" returnToParent="0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38349" cy="179992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Diazoom 15">
                <a:extLst>
                  <a:ext uri="{FF2B5EF4-FFF2-40B4-BE49-F238E27FC236}">
                    <a16:creationId xmlns:a16="http://schemas.microsoft.com/office/drawing/2014/main" id="{F108B423-7645-4534-BE51-7E6B0E6BA0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6851" y="4581625"/>
                <a:ext cx="3638349" cy="179992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9" name="Sectiezoom 18">
                <a:extLst>
                  <a:ext uri="{FF2B5EF4-FFF2-40B4-BE49-F238E27FC236}">
                    <a16:creationId xmlns:a16="http://schemas.microsoft.com/office/drawing/2014/main" id="{A1F24123-3127-4B8C-B8FD-12C5C147B2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81279761"/>
                  </p:ext>
                </p:extLst>
              </p:nvPr>
            </p:nvGraphicFramePr>
            <p:xfrm>
              <a:off x="838201" y="1135780"/>
              <a:ext cx="2395888" cy="1459424"/>
            </p:xfrm>
            <a:graphic>
              <a:graphicData uri="http://schemas.microsoft.com/office/powerpoint/2016/sectionzoom">
                <psez:sectionZm>
                  <psez:sectionZmObj sectionId="{A060FECE-7412-496B-A22A-345F24817B9A}">
                    <psez:zmPr id="{3673E1E2-9DD7-40D2-A6CB-2E9F7EBE640A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95888" cy="145942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9" name="Sectiezoom 1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1F24123-3127-4B8C-B8FD-12C5C147B2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1" y="1135780"/>
                <a:ext cx="2395888" cy="145942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3" name="Sectiezoom 22">
                <a:extLst>
                  <a:ext uri="{FF2B5EF4-FFF2-40B4-BE49-F238E27FC236}">
                    <a16:creationId xmlns:a16="http://schemas.microsoft.com/office/drawing/2014/main" id="{40E41579-58CB-460F-B43E-BF11AA1946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05266905"/>
                  </p:ext>
                </p:extLst>
              </p:nvPr>
            </p:nvGraphicFramePr>
            <p:xfrm>
              <a:off x="3465094" y="1130640"/>
              <a:ext cx="3311091" cy="573032"/>
            </p:xfrm>
            <a:graphic>
              <a:graphicData uri="http://schemas.microsoft.com/office/powerpoint/2016/sectionzoom">
                <psez:sectionZm>
                  <psez:sectionZmObj sectionId="{E198A92C-1AA3-4AA4-9B77-46170DFC3233}">
                    <psez:zmPr id="{8907E3E5-2610-4A5F-82C9-BB4A3BCC3C26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311091" cy="57303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3" name="Sectiezoom 2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0E41579-58CB-460F-B43E-BF11AA1946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5094" y="1130640"/>
                <a:ext cx="3311091" cy="57303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Sectiezoom 5">
                <a:extLst>
                  <a:ext uri="{FF2B5EF4-FFF2-40B4-BE49-F238E27FC236}">
                    <a16:creationId xmlns:a16="http://schemas.microsoft.com/office/drawing/2014/main" id="{6DE4423E-A94E-4146-88D6-0A9C54F2E0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06712834"/>
                  </p:ext>
                </p:extLst>
              </p:nvPr>
            </p:nvGraphicFramePr>
            <p:xfrm>
              <a:off x="838200" y="4909234"/>
              <a:ext cx="1136687" cy="1453414"/>
            </p:xfrm>
            <a:graphic>
              <a:graphicData uri="http://schemas.microsoft.com/office/powerpoint/2016/sectionzoom">
                <psez:sectionZm>
                  <psez:sectionZmObj sectionId="{B8C2E02C-63C7-42D0-B34A-7A9A498452A5}">
                    <psez:zmPr id="{1DB20F13-C316-4E66-AAB1-A0043BA48361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36687" cy="145341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Sectiezoom 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4423E-A94E-4146-88D6-0A9C54F2E0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0" y="4909234"/>
                <a:ext cx="1136687" cy="145341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Sectiezoom 7">
                <a:extLst>
                  <a:ext uri="{FF2B5EF4-FFF2-40B4-BE49-F238E27FC236}">
                    <a16:creationId xmlns:a16="http://schemas.microsoft.com/office/drawing/2014/main" id="{72C37C41-0BD8-4D8A-B1A8-7775A3874D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7040241"/>
                  </p:ext>
                </p:extLst>
              </p:nvPr>
            </p:nvGraphicFramePr>
            <p:xfrm>
              <a:off x="838201" y="2777438"/>
              <a:ext cx="2395888" cy="1082293"/>
            </p:xfrm>
            <a:graphic>
              <a:graphicData uri="http://schemas.microsoft.com/office/powerpoint/2016/sectionzoom">
                <psez:sectionZm>
                  <psez:sectionZmObj sectionId="{0F9891BE-1CF9-4081-AF23-67CC1CA0F99C}">
                    <psez:zmPr id="{3B9D09E6-6FB8-4889-89B4-F828FDBEF25B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95888" cy="10822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Sectiezoom 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72C37C41-0BD8-4D8A-B1A8-7775A3874D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1" y="2777438"/>
                <a:ext cx="2395888" cy="108229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0" name="Sectiezoom 9">
                <a:extLst>
                  <a:ext uri="{FF2B5EF4-FFF2-40B4-BE49-F238E27FC236}">
                    <a16:creationId xmlns:a16="http://schemas.microsoft.com/office/drawing/2014/main" id="{0BBDC2B9-98A3-42DA-A4B9-EEB32F0963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6465278"/>
                  </p:ext>
                </p:extLst>
              </p:nvPr>
            </p:nvGraphicFramePr>
            <p:xfrm>
              <a:off x="838201" y="4057993"/>
              <a:ext cx="2395888" cy="639135"/>
            </p:xfrm>
            <a:graphic>
              <a:graphicData uri="http://schemas.microsoft.com/office/powerpoint/2016/sectionzoom">
                <psez:sectionZm>
                  <psez:sectionZmObj sectionId="{7E160391-4B24-4A61-8A84-6836D3D5ED26}">
                    <psez:zmPr id="{5B920967-40E6-40BE-AE02-6FBD7D4FB622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95888" cy="63913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0" name="Sectiezoom 9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0BBDC2B9-98A3-42DA-A4B9-EEB32F0963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1" y="4057993"/>
                <a:ext cx="2395888" cy="63913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2" name="Sectiezoom 11">
                <a:extLst>
                  <a:ext uri="{FF2B5EF4-FFF2-40B4-BE49-F238E27FC236}">
                    <a16:creationId xmlns:a16="http://schemas.microsoft.com/office/drawing/2014/main" id="{C9D26F3D-87D6-42AB-83B4-A19A47454A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68775025"/>
                  </p:ext>
                </p:extLst>
              </p:nvPr>
            </p:nvGraphicFramePr>
            <p:xfrm>
              <a:off x="3507973" y="1867302"/>
              <a:ext cx="938900" cy="721894"/>
            </p:xfrm>
            <a:graphic>
              <a:graphicData uri="http://schemas.microsoft.com/office/powerpoint/2016/sectionzoom">
                <psez:sectionZm>
                  <psez:sectionZmObj sectionId="{89D0D2B6-01E3-43AF-BDB5-B22447520FED}">
                    <psez:zmPr id="{03488A3A-D019-4F35-946F-CD7118B207BC}" imageType="cover" transitionDur="1000">
                      <p166:blipFill xmlns:p166="http://schemas.microsoft.com/office/powerpoint/2016/6/main">
                        <a:blip r:embed="rId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38900" cy="7218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2" name="Sectiezoom 1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9D26F3D-87D6-42AB-83B4-A19A47454A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973" y="1867302"/>
                <a:ext cx="938900" cy="72189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5" name="Sectiezoom 14">
                <a:extLst>
                  <a:ext uri="{FF2B5EF4-FFF2-40B4-BE49-F238E27FC236}">
                    <a16:creationId xmlns:a16="http://schemas.microsoft.com/office/drawing/2014/main" id="{8B38AC81-1B0F-4A42-A43D-B1D7AD1069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1035233"/>
                  </p:ext>
                </p:extLst>
              </p:nvPr>
            </p:nvGraphicFramePr>
            <p:xfrm>
              <a:off x="4688680" y="1870911"/>
              <a:ext cx="2087505" cy="718284"/>
            </p:xfrm>
            <a:graphic>
              <a:graphicData uri="http://schemas.microsoft.com/office/powerpoint/2016/sectionzoom">
                <psez:sectionZm>
                  <psez:sectionZmObj sectionId="{F76B1355-A6CC-4C5E-823D-CCA797BBBC16}">
                    <psez:zmPr id="{6228E96D-A9A2-4587-9762-9336976CA951}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87505" cy="71828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5" name="Sectiezoom 14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B38AC81-1B0F-4A42-A43D-B1D7AD1069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8680" y="1870911"/>
                <a:ext cx="2087505" cy="71828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0" name="Sectiezoom 19">
                <a:extLst>
                  <a:ext uri="{FF2B5EF4-FFF2-40B4-BE49-F238E27FC236}">
                    <a16:creationId xmlns:a16="http://schemas.microsoft.com/office/drawing/2014/main" id="{046EB796-2A73-4329-A37A-BF5E66E328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2922261"/>
                  </p:ext>
                </p:extLst>
              </p:nvPr>
            </p:nvGraphicFramePr>
            <p:xfrm>
              <a:off x="7007190" y="1105075"/>
              <a:ext cx="938900" cy="891506"/>
            </p:xfrm>
            <a:graphic>
              <a:graphicData uri="http://schemas.microsoft.com/office/powerpoint/2016/sectionzoom">
                <psez:sectionZm>
                  <psez:sectionZmObj sectionId="{F35BEA3D-FEB3-468C-96C1-9FFD4DCAA5F3}">
                    <psez:zmPr id="{DC7B12A4-12D6-485A-B569-20C904901604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38900" cy="89150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0" name="Sectiezoom 1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46EB796-2A73-4329-A37A-BF5E66E328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7190" y="1105075"/>
                <a:ext cx="938900" cy="89150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2" name="Sectiezoom 21">
                <a:extLst>
                  <a:ext uri="{FF2B5EF4-FFF2-40B4-BE49-F238E27FC236}">
                    <a16:creationId xmlns:a16="http://schemas.microsoft.com/office/drawing/2014/main" id="{05048EBD-4EB5-464A-BFD1-5C0F99F771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450226"/>
                  </p:ext>
                </p:extLst>
              </p:nvPr>
            </p:nvGraphicFramePr>
            <p:xfrm>
              <a:off x="7007191" y="2774757"/>
              <a:ext cx="938900" cy="692398"/>
            </p:xfrm>
            <a:graphic>
              <a:graphicData uri="http://schemas.microsoft.com/office/powerpoint/2016/sectionzoom">
                <psez:sectionZm>
                  <psez:sectionZmObj sectionId="{2CF4CFA7-719D-4D23-817B-142B283AB69D}">
                    <psez:zmPr id="{8A874C02-F06E-4904-827A-A15BB6C4CA91}" imageType="cover" transitionDur="1000">
                      <p166:blipFill xmlns:p166="http://schemas.microsoft.com/office/powerpoint/2016/6/main">
                        <a:blip r:embed="rId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38900" cy="69239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2" name="Sectiezoom 21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05048EBD-4EB5-464A-BFD1-5C0F99F771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7191" y="2774757"/>
                <a:ext cx="938900" cy="69239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5" name="Sectiezoom 24">
                <a:extLst>
                  <a:ext uri="{FF2B5EF4-FFF2-40B4-BE49-F238E27FC236}">
                    <a16:creationId xmlns:a16="http://schemas.microsoft.com/office/drawing/2014/main" id="{D48777A6-C24E-4C4E-BDCC-22C3DCDA26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4408746"/>
                  </p:ext>
                </p:extLst>
              </p:nvPr>
            </p:nvGraphicFramePr>
            <p:xfrm>
              <a:off x="2174081" y="4905275"/>
              <a:ext cx="1060007" cy="1035696"/>
            </p:xfrm>
            <a:graphic>
              <a:graphicData uri="http://schemas.microsoft.com/office/powerpoint/2016/sectionzoom">
                <psez:sectionZm>
                  <psez:sectionZmObj sectionId="{383B40C5-4DFA-407E-B938-A4C61AFEF0A4}">
                    <psez:zmPr id="{D49A6A34-91AC-4953-A021-0BD7A2F411EE}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60007" cy="103569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5" name="Sectiezoom 24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D48777A6-C24E-4C4E-BDCC-22C3DCDA26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4081" y="4905275"/>
                <a:ext cx="1060007" cy="103569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8" name="Sectiezoom 27">
                <a:extLst>
                  <a:ext uri="{FF2B5EF4-FFF2-40B4-BE49-F238E27FC236}">
                    <a16:creationId xmlns:a16="http://schemas.microsoft.com/office/drawing/2014/main" id="{92252AC4-E50D-4BB4-8BB0-C95E254BD4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80366605"/>
                  </p:ext>
                </p:extLst>
              </p:nvPr>
            </p:nvGraphicFramePr>
            <p:xfrm>
              <a:off x="3465094" y="3707274"/>
              <a:ext cx="4480996" cy="479715"/>
            </p:xfrm>
            <a:graphic>
              <a:graphicData uri="http://schemas.microsoft.com/office/powerpoint/2016/sectionzoom">
                <psez:sectionZm>
                  <psez:sectionZmObj sectionId="{13B9CC87-7419-4C32-894F-0A9849684C64}">
                    <psez:zmPr id="{9EAAE359-0195-42C5-91E3-E5516194E843}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480996" cy="47971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8" name="Sectiezoom 27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92252AC4-E50D-4BB4-8BB0-C95E254BD4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5094" y="3707274"/>
                <a:ext cx="4480996" cy="47971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0" name="Sectiezoom 29">
                <a:extLst>
                  <a:ext uri="{FF2B5EF4-FFF2-40B4-BE49-F238E27FC236}">
                    <a16:creationId xmlns:a16="http://schemas.microsoft.com/office/drawing/2014/main" id="{7C3F759B-F8B7-4845-AB75-CE5FFA0E70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03665339"/>
                  </p:ext>
                </p:extLst>
              </p:nvPr>
            </p:nvGraphicFramePr>
            <p:xfrm>
              <a:off x="8219974" y="1105074"/>
              <a:ext cx="3133825" cy="1358993"/>
            </p:xfrm>
            <a:graphic>
              <a:graphicData uri="http://schemas.microsoft.com/office/powerpoint/2016/sectionzoom">
                <psez:sectionZm>
                  <psez:sectionZmObj sectionId="{80F8C52A-F5BC-4847-8E12-3DAA095CE13A}">
                    <psez:zmPr id="{2A3A9A23-C90E-4C83-BBFB-02EDC8C0E48B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133825" cy="13589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0" name="Sectiezoom 29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7C3F759B-F8B7-4845-AB75-CE5FFA0E70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9974" y="1105074"/>
                <a:ext cx="3133825" cy="135899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2" name="Sectiezoom 31">
                <a:extLst>
                  <a:ext uri="{FF2B5EF4-FFF2-40B4-BE49-F238E27FC236}">
                    <a16:creationId xmlns:a16="http://schemas.microsoft.com/office/drawing/2014/main" id="{5BD4C622-520B-4000-8310-2C6DAAFA7F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26914664"/>
                  </p:ext>
                </p:extLst>
              </p:nvPr>
            </p:nvGraphicFramePr>
            <p:xfrm>
              <a:off x="8219974" y="2634183"/>
              <a:ext cx="3133825" cy="832972"/>
            </p:xfrm>
            <a:graphic>
              <a:graphicData uri="http://schemas.microsoft.com/office/powerpoint/2016/sectionzoom">
                <psez:sectionZm>
                  <psez:sectionZmObj sectionId="{F6CACFFE-FC71-4E55-8966-207F27B33630}">
                    <psez:zmPr id="{EDF310BC-F3D7-4739-B6B5-A6338DA541D9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133825" cy="8329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2" name="Sectiezoom 31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5BD4C622-520B-4000-8310-2C6DAAFA7F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9974" y="2634183"/>
                <a:ext cx="3133825" cy="83297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4" name="Sectiezoom 33">
                <a:extLst>
                  <a:ext uri="{FF2B5EF4-FFF2-40B4-BE49-F238E27FC236}">
                    <a16:creationId xmlns:a16="http://schemas.microsoft.com/office/drawing/2014/main" id="{198F29C0-F490-468B-BDFC-64EFB7BD4B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485248"/>
                  </p:ext>
                </p:extLst>
              </p:nvPr>
            </p:nvGraphicFramePr>
            <p:xfrm>
              <a:off x="8219974" y="3727811"/>
              <a:ext cx="3133825" cy="969317"/>
            </p:xfrm>
            <a:graphic>
              <a:graphicData uri="http://schemas.microsoft.com/office/powerpoint/2016/sectionzoom">
                <psez:sectionZm>
                  <psez:sectionZmObj sectionId="{D5B0A85A-2816-44B6-A156-0915BF21EC9D}">
                    <psez:zmPr id="{DF41C880-A4C1-48C0-9EF5-298F3753EFD3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133825" cy="96931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4" name="Sectiezoom 33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198F29C0-F490-468B-BDFC-64EFB7BD4B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9974" y="3727811"/>
                <a:ext cx="3133825" cy="96931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6" name="Sectiezoom 35">
                <a:extLst>
                  <a:ext uri="{FF2B5EF4-FFF2-40B4-BE49-F238E27FC236}">
                    <a16:creationId xmlns:a16="http://schemas.microsoft.com/office/drawing/2014/main" id="{6744B1D1-2A44-40AC-AFC8-102E16D758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54721226"/>
                  </p:ext>
                </p:extLst>
              </p:nvPr>
            </p:nvGraphicFramePr>
            <p:xfrm>
              <a:off x="8219758" y="4895676"/>
              <a:ext cx="1798162" cy="1463013"/>
            </p:xfrm>
            <a:graphic>
              <a:graphicData uri="http://schemas.microsoft.com/office/powerpoint/2016/sectionzoom">
                <psez:sectionZm>
                  <psez:sectionZmObj sectionId="{8D033245-47E1-4C79-9EB0-6E12C76A8E53}">
                    <psez:zmPr id="{F1651449-C4A7-469B-8F85-299076288EDB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98162" cy="146301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6" name="Sectiezoom 35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6744B1D1-2A44-40AC-AFC8-102E16D758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9758" y="4895676"/>
                <a:ext cx="1798162" cy="146301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Sectiezoom 6">
                <a:extLst>
                  <a:ext uri="{FF2B5EF4-FFF2-40B4-BE49-F238E27FC236}">
                    <a16:creationId xmlns:a16="http://schemas.microsoft.com/office/drawing/2014/main" id="{719AB61E-4810-450F-8FEC-AAC4B65813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819457"/>
                  </p:ext>
                </p:extLst>
              </p:nvPr>
            </p:nvGraphicFramePr>
            <p:xfrm>
              <a:off x="3465094" y="2774757"/>
              <a:ext cx="981779" cy="721894"/>
            </p:xfrm>
            <a:graphic>
              <a:graphicData uri="http://schemas.microsoft.com/office/powerpoint/2016/sectionzoom">
                <psez:sectionZm>
                  <psez:sectionZmObj sectionId="{B349769B-0184-4E9E-9828-9B9464EC3AFC}">
                    <psez:zmPr id="{29BB5109-66A0-413B-BE4E-C63410D84D75}" imageType="cover" transitionDur="1000">
                      <p166:blipFill xmlns:p166="http://schemas.microsoft.com/office/powerpoint/2016/6/main">
                        <a:blip r:embed="rId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1779" cy="7218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Sectiezoom 6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719AB61E-4810-450F-8FEC-AAC4B65813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5094" y="2774757"/>
                <a:ext cx="981779" cy="72189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1" name="Sectiezoom 10">
                <a:extLst>
                  <a:ext uri="{FF2B5EF4-FFF2-40B4-BE49-F238E27FC236}">
                    <a16:creationId xmlns:a16="http://schemas.microsoft.com/office/drawing/2014/main" id="{C5E5E92E-A692-4E6F-8673-89F6B58224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4280846"/>
                  </p:ext>
                </p:extLst>
              </p:nvPr>
            </p:nvGraphicFramePr>
            <p:xfrm>
              <a:off x="4688681" y="2774757"/>
              <a:ext cx="938900" cy="718284"/>
            </p:xfrm>
            <a:graphic>
              <a:graphicData uri="http://schemas.microsoft.com/office/powerpoint/2016/sectionzoom">
                <psez:sectionZm>
                  <psez:sectionZmObj sectionId="{0AA62A80-91E7-4177-9A43-E74736C1BA6B}">
                    <psez:zmPr id="{6A76EB45-B849-4266-ADBF-AF196B24D085}" imageType="cover" transitionDur="1000">
                      <p166:blipFill xmlns:p166="http://schemas.microsoft.com/office/powerpoint/2016/6/main">
                        <a:blip r:embed="rId2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38900" cy="71828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1" name="Sectiezoom 10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C5E5E92E-A692-4E6F-8673-89F6B58224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8681" y="2774757"/>
                <a:ext cx="938900" cy="71828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7" name="Sectiezoom 16">
                <a:extLst>
                  <a:ext uri="{FF2B5EF4-FFF2-40B4-BE49-F238E27FC236}">
                    <a16:creationId xmlns:a16="http://schemas.microsoft.com/office/drawing/2014/main" id="{A1E520E9-58A5-445B-AB16-6010DB8758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87682347"/>
                  </p:ext>
                </p:extLst>
              </p:nvPr>
            </p:nvGraphicFramePr>
            <p:xfrm>
              <a:off x="5826482" y="2795467"/>
              <a:ext cx="949703" cy="701184"/>
            </p:xfrm>
            <a:graphic>
              <a:graphicData uri="http://schemas.microsoft.com/office/powerpoint/2016/sectionzoom">
                <psez:sectionZm>
                  <psez:sectionZmObj sectionId="{FCAFECBA-515F-43F8-B4E3-0AD7988397F7}">
                    <psez:zmPr id="{C5AA30C2-90E2-482D-9F5F-C98AD1B99A3A}" imageType="cover" transitionDur="1000">
                      <p166:blipFill xmlns:p166="http://schemas.microsoft.com/office/powerpoint/2016/6/main">
                        <a:blip r:embed="rId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49703" cy="70118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7" name="Sectiezoom 16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A1E520E9-58A5-445B-AB16-6010DB8758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6482" y="2795467"/>
                <a:ext cx="949703" cy="70118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4" name="Sectiezoom 13">
                <a:extLst>
                  <a:ext uri="{FF2B5EF4-FFF2-40B4-BE49-F238E27FC236}">
                    <a16:creationId xmlns:a16="http://schemas.microsoft.com/office/drawing/2014/main" id="{0B580C25-CB30-4A16-B5AF-1ACD84CE37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6029093"/>
                  </p:ext>
                </p:extLst>
              </p:nvPr>
            </p:nvGraphicFramePr>
            <p:xfrm>
              <a:off x="10202339" y="4914916"/>
              <a:ext cx="1137812" cy="1375831"/>
            </p:xfrm>
            <a:graphic>
              <a:graphicData uri="http://schemas.microsoft.com/office/powerpoint/2016/sectionzoom">
                <psez:sectionZm>
                  <psez:sectionZmObj sectionId="{1DA4BABA-41B2-40F0-816A-CAFA36D57E1E}">
                    <psez:zmPr id="{A7DFA6FD-903D-40EF-A909-AEAA754432DD}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37812" cy="137583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4" name="Sectiezoom 13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0B580C25-CB30-4A16-B5AF-1ACD84CE37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2339" y="4914916"/>
                <a:ext cx="1137812" cy="137583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7" name="Rechthoek: ezelsoor 26">
            <a:extLst>
              <a:ext uri="{FF2B5EF4-FFF2-40B4-BE49-F238E27FC236}">
                <a16:creationId xmlns:a16="http://schemas.microsoft.com/office/drawing/2014/main" id="{492F719F-C8A0-453E-9F4D-FD006C0BF45A}"/>
              </a:ext>
            </a:extLst>
          </p:cNvPr>
          <p:cNvSpPr/>
          <p:nvPr/>
        </p:nvSpPr>
        <p:spPr>
          <a:xfrm>
            <a:off x="2174081" y="6018811"/>
            <a:ext cx="1060007" cy="474063"/>
          </a:xfrm>
          <a:prstGeom prst="folded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 err="1">
                <a:solidFill>
                  <a:schemeClr val="tx1"/>
                </a:solidFill>
              </a:rPr>
              <a:t>SAFe</a:t>
            </a:r>
            <a:r>
              <a:rPr lang="nl-NL" sz="1400" b="1" dirty="0">
                <a:solidFill>
                  <a:schemeClr val="tx1"/>
                </a:solidFill>
              </a:rPr>
              <a:t> LPM</a:t>
            </a:r>
          </a:p>
        </p:txBody>
      </p:sp>
      <p:sp>
        <p:nvSpPr>
          <p:cNvPr id="31" name="Rechthoek: ezelsoor 30">
            <a:extLst>
              <a:ext uri="{FF2B5EF4-FFF2-40B4-BE49-F238E27FC236}">
                <a16:creationId xmlns:a16="http://schemas.microsoft.com/office/drawing/2014/main" id="{36AF0D18-1F7F-45E9-A5C0-4D96E0E31DA7}"/>
              </a:ext>
            </a:extLst>
          </p:cNvPr>
          <p:cNvSpPr/>
          <p:nvPr/>
        </p:nvSpPr>
        <p:spPr>
          <a:xfrm>
            <a:off x="11218332" y="3018592"/>
            <a:ext cx="938901" cy="539710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>
                <a:solidFill>
                  <a:schemeClr val="tx1"/>
                </a:solidFill>
              </a:rPr>
              <a:t>+ </a:t>
            </a:r>
            <a:r>
              <a:rPr lang="nl-NL" sz="1400" b="1" dirty="0" err="1">
                <a:solidFill>
                  <a:schemeClr val="tx1"/>
                </a:solidFill>
              </a:rPr>
              <a:t>SAFe</a:t>
            </a:r>
            <a:r>
              <a:rPr lang="nl-NL" sz="1400" b="1" dirty="0">
                <a:solidFill>
                  <a:schemeClr val="tx1"/>
                </a:solidFill>
              </a:rPr>
              <a:t> </a:t>
            </a:r>
            <a:r>
              <a:rPr lang="nl-NL" sz="1400" b="1" dirty="0" err="1">
                <a:solidFill>
                  <a:schemeClr val="tx1"/>
                </a:solidFill>
              </a:rPr>
              <a:t>overview</a:t>
            </a:r>
            <a:endParaRPr lang="nl-NL" sz="14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9" name="Sectiezoom 8">
                <a:extLst>
                  <a:ext uri="{FF2B5EF4-FFF2-40B4-BE49-F238E27FC236}">
                    <a16:creationId xmlns:a16="http://schemas.microsoft.com/office/drawing/2014/main" id="{84D7D870-96B2-4A66-ABD6-8801E281F3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55802505"/>
                  </p:ext>
                </p:extLst>
              </p:nvPr>
            </p:nvGraphicFramePr>
            <p:xfrm>
              <a:off x="2237993" y="6082018"/>
              <a:ext cx="981320" cy="386324"/>
            </p:xfrm>
            <a:graphic>
              <a:graphicData uri="http://schemas.microsoft.com/office/powerpoint/2016/sectionzoom">
                <psez:sectionZm>
                  <psez:sectionZmObj sectionId="{2601B607-CE53-4C49-8F7F-F96228BDB9F3}">
                    <psez:zmPr id="{4799AC2A-EE4B-4FAE-8055-6D5FBF559D35}" imageType="cover" transitionDur="1000">
                      <p166:blipFill xmlns:p166="http://schemas.microsoft.com/office/powerpoint/2016/6/main">
                        <a:blip r:embed="rId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1320" cy="38632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9" name="Sectiezoom 8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84D7D870-96B2-4A66-ABD6-8801E281F3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7993" y="6082018"/>
                <a:ext cx="981320" cy="38632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1" name="Sectiezoom 20">
                <a:extLst>
                  <a:ext uri="{FF2B5EF4-FFF2-40B4-BE49-F238E27FC236}">
                    <a16:creationId xmlns:a16="http://schemas.microsoft.com/office/drawing/2014/main" id="{C83DB2BB-232E-4F00-BF7B-BBE0C1A8BB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8817949"/>
                  </p:ext>
                </p:extLst>
              </p:nvPr>
            </p:nvGraphicFramePr>
            <p:xfrm>
              <a:off x="11270366" y="3079806"/>
              <a:ext cx="827548" cy="426604"/>
            </p:xfrm>
            <a:graphic>
              <a:graphicData uri="http://schemas.microsoft.com/office/powerpoint/2016/sectionzoom">
                <psez:sectionZm>
                  <psez:sectionZmObj sectionId="{ED689391-866C-4A32-B7D1-AE600CFC3295}">
                    <psez:zmPr id="{7B9D9801-9B1C-44FB-BA49-F4CD725CC6D8}" imageType="cover" transitionDur="1000">
                      <p166:blipFill xmlns:p166="http://schemas.microsoft.com/office/powerpoint/2016/6/main">
                        <a:blip r:embed="rId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27548" cy="42660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1" name="Sectiezoom 20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C83DB2BB-232E-4F00-BF7B-BBE0C1A8BB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70366" y="3079806"/>
                <a:ext cx="827548" cy="42660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3" name="Rechthoek: ezelsoor 32">
            <a:extLst>
              <a:ext uri="{FF2B5EF4-FFF2-40B4-BE49-F238E27FC236}">
                <a16:creationId xmlns:a16="http://schemas.microsoft.com/office/drawing/2014/main" id="{A40E4DC0-2F8F-4544-93DD-39431564CDF9}"/>
              </a:ext>
            </a:extLst>
          </p:cNvPr>
          <p:cNvSpPr/>
          <p:nvPr/>
        </p:nvSpPr>
        <p:spPr>
          <a:xfrm>
            <a:off x="7050069" y="2049485"/>
            <a:ext cx="938901" cy="539710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>
                <a:solidFill>
                  <a:schemeClr val="tx1"/>
                </a:solidFill>
              </a:rPr>
              <a:t>PPM </a:t>
            </a:r>
            <a:r>
              <a:rPr lang="nl-NL" sz="1400" b="1" dirty="0" err="1">
                <a:solidFill>
                  <a:schemeClr val="tx1"/>
                </a:solidFill>
              </a:rPr>
              <a:t>Not</a:t>
            </a:r>
            <a:r>
              <a:rPr lang="nl-NL" sz="1400" b="1" dirty="0">
                <a:solidFill>
                  <a:schemeClr val="tx1"/>
                </a:solidFill>
              </a:rPr>
              <a:t>-</a:t>
            </a:r>
            <a:r>
              <a:rPr lang="nl-NL" sz="1400" b="1" dirty="0" err="1">
                <a:solidFill>
                  <a:schemeClr val="tx1"/>
                </a:solidFill>
              </a:rPr>
              <a:t>for</a:t>
            </a:r>
            <a:r>
              <a:rPr lang="nl-NL" sz="1400" b="1" dirty="0">
                <a:solidFill>
                  <a:schemeClr val="tx1"/>
                </a:solidFill>
              </a:rPr>
              <a:t>-Profit</a:t>
            </a:r>
          </a:p>
        </p:txBody>
      </p:sp>
      <p:pic>
        <p:nvPicPr>
          <p:cNvPr id="18" name="Afbeelding 17">
            <a:hlinkClick r:id="rId29" action="ppaction://hlinksldjump"/>
            <a:extLst>
              <a:ext uri="{FF2B5EF4-FFF2-40B4-BE49-F238E27FC236}">
                <a16:creationId xmlns:a16="http://schemas.microsoft.com/office/drawing/2014/main" id="{2424F3A0-33AE-4087-B5DB-2A160D494D0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060" y="2087570"/>
            <a:ext cx="863030" cy="4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52089"/>
      </p:ext>
    </p:extLst>
  </p:cSld>
  <p:clrMapOvr>
    <a:masterClrMapping/>
  </p:clrMapOvr>
</p:sld>
</file>

<file path=ppt/slides/slide5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B06D88D2-0C17-45F6-A0F3-F909DC5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E08E24-61A5-469E-BC4E-00A21CBE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398"/>
          </a:xfrm>
        </p:spPr>
        <p:txBody>
          <a:bodyPr>
            <a:normAutofit fontScale="90000"/>
          </a:bodyPr>
          <a:lstStyle/>
          <a:p>
            <a:r>
              <a:rPr lang="nl-NL" dirty="0"/>
              <a:t>Portaal voor Hogt PFM Slide collectie (</a:t>
            </a:r>
            <a:r>
              <a:rPr lang="nl-NL" dirty="0" err="1"/>
              <a:t>klikbaar</a:t>
            </a:r>
            <a:r>
              <a:rPr lang="nl-NL" dirty="0"/>
              <a:t>)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34F8215-DC00-4518-85FF-24A1237F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6C556C-35A7-41E4-B735-8545D6A8D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5</a:t>
            </a:fld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328D793-C617-46FC-94F4-188A0FBB2930}"/>
              </a:ext>
            </a:extLst>
          </p:cNvPr>
          <p:cNvSpPr/>
          <p:nvPr/>
        </p:nvSpPr>
        <p:spPr>
          <a:xfrm>
            <a:off x="838200" y="1135780"/>
            <a:ext cx="2395888" cy="1453415"/>
          </a:xfrm>
          <a:prstGeom prst="rect">
            <a:avLst/>
          </a:prstGeom>
          <a:noFill/>
          <a:ln w="3175">
            <a:solidFill>
              <a:schemeClr val="bg1">
                <a:lumMod val="95000"/>
                <a:alpha val="1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Diazoom 15">
                <a:extLst>
                  <a:ext uri="{FF2B5EF4-FFF2-40B4-BE49-F238E27FC236}">
                    <a16:creationId xmlns:a16="http://schemas.microsoft.com/office/drawing/2014/main" id="{F108B423-7645-4534-BE51-7E6B0E6BA0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29090005"/>
                  </p:ext>
                </p:extLst>
              </p:nvPr>
            </p:nvGraphicFramePr>
            <p:xfrm>
              <a:off x="3676851" y="4581625"/>
              <a:ext cx="3638349" cy="1799924"/>
            </p:xfrm>
            <a:graphic>
              <a:graphicData uri="http://schemas.microsoft.com/office/powerpoint/2016/slidezoom">
                <pslz:sldZm>
                  <pslz:sldZmObj sldId="986" cId="762222929">
                    <pslz:zmPr id="{83754B62-67A8-419B-BF55-D8F8D252E01F}" returnToParent="0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38349" cy="179992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Diazoom 15">
                <a:extLst>
                  <a:ext uri="{FF2B5EF4-FFF2-40B4-BE49-F238E27FC236}">
                    <a16:creationId xmlns:a16="http://schemas.microsoft.com/office/drawing/2014/main" id="{F108B423-7645-4534-BE51-7E6B0E6BA0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6851" y="4581625"/>
                <a:ext cx="3638349" cy="179992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9" name="Sectiezoom 18">
                <a:extLst>
                  <a:ext uri="{FF2B5EF4-FFF2-40B4-BE49-F238E27FC236}">
                    <a16:creationId xmlns:a16="http://schemas.microsoft.com/office/drawing/2014/main" id="{A1F24123-3127-4B8C-B8FD-12C5C147B2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81279761"/>
                  </p:ext>
                </p:extLst>
              </p:nvPr>
            </p:nvGraphicFramePr>
            <p:xfrm>
              <a:off x="838201" y="1135780"/>
              <a:ext cx="2395888" cy="1459424"/>
            </p:xfrm>
            <a:graphic>
              <a:graphicData uri="http://schemas.microsoft.com/office/powerpoint/2016/sectionzoom">
                <psez:sectionZm>
                  <psez:sectionZmObj sectionId="{A060FECE-7412-496B-A22A-345F24817B9A}">
                    <psez:zmPr id="{3673E1E2-9DD7-40D2-A6CB-2E9F7EBE640A}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95888" cy="145942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9" name="Sectiezoom 1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1F24123-3127-4B8C-B8FD-12C5C147B2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1" y="1135780"/>
                <a:ext cx="2395888" cy="145942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3" name="Sectiezoom 22">
                <a:extLst>
                  <a:ext uri="{FF2B5EF4-FFF2-40B4-BE49-F238E27FC236}">
                    <a16:creationId xmlns:a16="http://schemas.microsoft.com/office/drawing/2014/main" id="{40E41579-58CB-460F-B43E-BF11AA1946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05266905"/>
                  </p:ext>
                </p:extLst>
              </p:nvPr>
            </p:nvGraphicFramePr>
            <p:xfrm>
              <a:off x="3465094" y="1130640"/>
              <a:ext cx="3311091" cy="573032"/>
            </p:xfrm>
            <a:graphic>
              <a:graphicData uri="http://schemas.microsoft.com/office/powerpoint/2016/sectionzoom">
                <psez:sectionZm>
                  <psez:sectionZmObj sectionId="{E198A92C-1AA3-4AA4-9B77-46170DFC3233}">
                    <psez:zmPr id="{8907E3E5-2610-4A5F-82C9-BB4A3BCC3C26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311091" cy="57303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3" name="Sectiezoom 2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0E41579-58CB-460F-B43E-BF11AA1946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5094" y="1130640"/>
                <a:ext cx="3311091" cy="57303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Sectiezoom 5">
                <a:extLst>
                  <a:ext uri="{FF2B5EF4-FFF2-40B4-BE49-F238E27FC236}">
                    <a16:creationId xmlns:a16="http://schemas.microsoft.com/office/drawing/2014/main" id="{6DE4423E-A94E-4146-88D6-0A9C54F2E0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06712834"/>
                  </p:ext>
                </p:extLst>
              </p:nvPr>
            </p:nvGraphicFramePr>
            <p:xfrm>
              <a:off x="838200" y="4909234"/>
              <a:ext cx="1136687" cy="1453414"/>
            </p:xfrm>
            <a:graphic>
              <a:graphicData uri="http://schemas.microsoft.com/office/powerpoint/2016/sectionzoom">
                <psez:sectionZm>
                  <psez:sectionZmObj sectionId="{B8C2E02C-63C7-42D0-B34A-7A9A498452A5}">
                    <psez:zmPr id="{1DB20F13-C316-4E66-AAB1-A0043BA48361}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36687" cy="145341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Sectiezoom 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DE4423E-A94E-4146-88D6-0A9C54F2E0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0" y="4909234"/>
                <a:ext cx="1136687" cy="145341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Sectiezoom 7">
                <a:extLst>
                  <a:ext uri="{FF2B5EF4-FFF2-40B4-BE49-F238E27FC236}">
                    <a16:creationId xmlns:a16="http://schemas.microsoft.com/office/drawing/2014/main" id="{72C37C41-0BD8-4D8A-B1A8-7775A3874D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7040241"/>
                  </p:ext>
                </p:extLst>
              </p:nvPr>
            </p:nvGraphicFramePr>
            <p:xfrm>
              <a:off x="838201" y="2777438"/>
              <a:ext cx="2395888" cy="1082293"/>
            </p:xfrm>
            <a:graphic>
              <a:graphicData uri="http://schemas.microsoft.com/office/powerpoint/2016/sectionzoom">
                <psez:sectionZm>
                  <psez:sectionZmObj sectionId="{0F9891BE-1CF9-4081-AF23-67CC1CA0F99C}">
                    <psez:zmPr id="{3B9D09E6-6FB8-4889-89B4-F828FDBEF25B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95888" cy="10822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Sectiezoom 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72C37C41-0BD8-4D8A-B1A8-7775A3874D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1" y="2777438"/>
                <a:ext cx="2395888" cy="108229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0" name="Sectiezoom 9">
                <a:extLst>
                  <a:ext uri="{FF2B5EF4-FFF2-40B4-BE49-F238E27FC236}">
                    <a16:creationId xmlns:a16="http://schemas.microsoft.com/office/drawing/2014/main" id="{0BBDC2B9-98A3-42DA-A4B9-EEB32F0963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6465278"/>
                  </p:ext>
                </p:extLst>
              </p:nvPr>
            </p:nvGraphicFramePr>
            <p:xfrm>
              <a:off x="838201" y="4057993"/>
              <a:ext cx="2395888" cy="639135"/>
            </p:xfrm>
            <a:graphic>
              <a:graphicData uri="http://schemas.microsoft.com/office/powerpoint/2016/sectionzoom">
                <psez:sectionZm>
                  <psez:sectionZmObj sectionId="{7E160391-4B24-4A61-8A84-6836D3D5ED26}">
                    <psez:zmPr id="{5B920967-40E6-40BE-AE02-6FBD7D4FB622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95888" cy="63913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0" name="Sectiezoom 9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0BBDC2B9-98A3-42DA-A4B9-EEB32F0963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1" y="4057993"/>
                <a:ext cx="2395888" cy="63913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2" name="Sectiezoom 11">
                <a:extLst>
                  <a:ext uri="{FF2B5EF4-FFF2-40B4-BE49-F238E27FC236}">
                    <a16:creationId xmlns:a16="http://schemas.microsoft.com/office/drawing/2014/main" id="{C9D26F3D-87D6-42AB-83B4-A19A47454A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68775025"/>
                  </p:ext>
                </p:extLst>
              </p:nvPr>
            </p:nvGraphicFramePr>
            <p:xfrm>
              <a:off x="3507973" y="1867302"/>
              <a:ext cx="938900" cy="721894"/>
            </p:xfrm>
            <a:graphic>
              <a:graphicData uri="http://schemas.microsoft.com/office/powerpoint/2016/sectionzoom">
                <psez:sectionZm>
                  <psez:sectionZmObj sectionId="{89D0D2B6-01E3-43AF-BDB5-B22447520FED}">
                    <psez:zmPr id="{03488A3A-D019-4F35-946F-CD7118B207BC}" imageType="cover" transitionDur="1000">
                      <p166:blipFill xmlns:p166="http://schemas.microsoft.com/office/powerpoint/2016/6/main">
                        <a:blip r:embed="rId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38900" cy="7218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2" name="Sectiezoom 1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9D26F3D-87D6-42AB-83B4-A19A47454A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973" y="1867302"/>
                <a:ext cx="938900" cy="72189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5" name="Sectiezoom 14">
                <a:extLst>
                  <a:ext uri="{FF2B5EF4-FFF2-40B4-BE49-F238E27FC236}">
                    <a16:creationId xmlns:a16="http://schemas.microsoft.com/office/drawing/2014/main" id="{8B38AC81-1B0F-4A42-A43D-B1D7AD1069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41035233"/>
                  </p:ext>
                </p:extLst>
              </p:nvPr>
            </p:nvGraphicFramePr>
            <p:xfrm>
              <a:off x="4688680" y="1870911"/>
              <a:ext cx="2087505" cy="718284"/>
            </p:xfrm>
            <a:graphic>
              <a:graphicData uri="http://schemas.microsoft.com/office/powerpoint/2016/sectionzoom">
                <psez:sectionZm>
                  <psez:sectionZmObj sectionId="{F76B1355-A6CC-4C5E-823D-CCA797BBBC16}">
                    <psez:zmPr id="{6228E96D-A9A2-4587-9762-9336976CA951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87505" cy="71828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5" name="Sectiezoom 14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B38AC81-1B0F-4A42-A43D-B1D7AD1069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8680" y="1870911"/>
                <a:ext cx="2087505" cy="71828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0" name="Sectiezoom 19">
                <a:extLst>
                  <a:ext uri="{FF2B5EF4-FFF2-40B4-BE49-F238E27FC236}">
                    <a16:creationId xmlns:a16="http://schemas.microsoft.com/office/drawing/2014/main" id="{046EB796-2A73-4329-A37A-BF5E66E328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02414129"/>
                  </p:ext>
                </p:extLst>
              </p:nvPr>
            </p:nvGraphicFramePr>
            <p:xfrm>
              <a:off x="7007190" y="1105074"/>
              <a:ext cx="938900" cy="1484121"/>
            </p:xfrm>
            <a:graphic>
              <a:graphicData uri="http://schemas.microsoft.com/office/powerpoint/2016/sectionzoom">
                <psez:sectionZm>
                  <psez:sectionZmObj sectionId="{F35BEA3D-FEB3-468C-96C1-9FFD4DCAA5F3}">
                    <psez:zmPr id="{DC7B12A4-12D6-485A-B569-20C904901604}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38900" cy="148412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0" name="Sectiezoom 1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46EB796-2A73-4329-A37A-BF5E66E328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7190" y="1105074"/>
                <a:ext cx="938900" cy="148412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2" name="Sectiezoom 21">
                <a:extLst>
                  <a:ext uri="{FF2B5EF4-FFF2-40B4-BE49-F238E27FC236}">
                    <a16:creationId xmlns:a16="http://schemas.microsoft.com/office/drawing/2014/main" id="{05048EBD-4EB5-464A-BFD1-5C0F99F7713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450226"/>
                  </p:ext>
                </p:extLst>
              </p:nvPr>
            </p:nvGraphicFramePr>
            <p:xfrm>
              <a:off x="7007191" y="2774757"/>
              <a:ext cx="938900" cy="692398"/>
            </p:xfrm>
            <a:graphic>
              <a:graphicData uri="http://schemas.microsoft.com/office/powerpoint/2016/sectionzoom">
                <psez:sectionZm>
                  <psez:sectionZmObj sectionId="{2CF4CFA7-719D-4D23-817B-142B283AB69D}">
                    <psez:zmPr id="{8A874C02-F06E-4904-827A-A15BB6C4CA91}" imageType="cover" transitionDur="1000">
                      <p166:blipFill xmlns:p166="http://schemas.microsoft.com/office/powerpoint/2016/6/main">
                        <a:blip r:embed="rId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38900" cy="69239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2" name="Sectiezoom 21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05048EBD-4EB5-464A-BFD1-5C0F99F771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7191" y="2774757"/>
                <a:ext cx="938900" cy="69239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5" name="Sectiezoom 24">
                <a:extLst>
                  <a:ext uri="{FF2B5EF4-FFF2-40B4-BE49-F238E27FC236}">
                    <a16:creationId xmlns:a16="http://schemas.microsoft.com/office/drawing/2014/main" id="{D48777A6-C24E-4C4E-BDCC-22C3DCDA26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56200458"/>
                  </p:ext>
                </p:extLst>
              </p:nvPr>
            </p:nvGraphicFramePr>
            <p:xfrm>
              <a:off x="2174081" y="4905275"/>
              <a:ext cx="1060007" cy="1453414"/>
            </p:xfrm>
            <a:graphic>
              <a:graphicData uri="http://schemas.microsoft.com/office/powerpoint/2016/sectionzoom">
                <psez:sectionZm>
                  <psez:sectionZmObj sectionId="{383B40C5-4DFA-407E-B938-A4C61AFEF0A4}">
                    <psez:zmPr id="{D49A6A34-91AC-4953-A021-0BD7A2F411EE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60007" cy="145341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5" name="Sectiezoom 24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D48777A6-C24E-4C4E-BDCC-22C3DCDA26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4081" y="4905275"/>
                <a:ext cx="1060007" cy="145341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8" name="Sectiezoom 27">
                <a:extLst>
                  <a:ext uri="{FF2B5EF4-FFF2-40B4-BE49-F238E27FC236}">
                    <a16:creationId xmlns:a16="http://schemas.microsoft.com/office/drawing/2014/main" id="{92252AC4-E50D-4BB4-8BB0-C95E254BD4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80366605"/>
                  </p:ext>
                </p:extLst>
              </p:nvPr>
            </p:nvGraphicFramePr>
            <p:xfrm>
              <a:off x="3465094" y="3707274"/>
              <a:ext cx="4480996" cy="479715"/>
            </p:xfrm>
            <a:graphic>
              <a:graphicData uri="http://schemas.microsoft.com/office/powerpoint/2016/sectionzoom">
                <psez:sectionZm>
                  <psez:sectionZmObj sectionId="{13B9CC87-7419-4C32-894F-0A9849684C64}">
                    <psez:zmPr id="{9EAAE359-0195-42C5-91E3-E5516194E843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480996" cy="47971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8" name="Sectiezoom 27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92252AC4-E50D-4BB4-8BB0-C95E254BD4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5094" y="3707274"/>
                <a:ext cx="4480996" cy="47971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0" name="Sectiezoom 29">
                <a:extLst>
                  <a:ext uri="{FF2B5EF4-FFF2-40B4-BE49-F238E27FC236}">
                    <a16:creationId xmlns:a16="http://schemas.microsoft.com/office/drawing/2014/main" id="{7C3F759B-F8B7-4845-AB75-CE5FFA0E70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03665339"/>
                  </p:ext>
                </p:extLst>
              </p:nvPr>
            </p:nvGraphicFramePr>
            <p:xfrm>
              <a:off x="8219974" y="1105074"/>
              <a:ext cx="3133825" cy="1358993"/>
            </p:xfrm>
            <a:graphic>
              <a:graphicData uri="http://schemas.microsoft.com/office/powerpoint/2016/sectionzoom">
                <psez:sectionZm>
                  <psez:sectionZmObj sectionId="{80F8C52A-F5BC-4847-8E12-3DAA095CE13A}">
                    <psez:zmPr id="{2A3A9A23-C90E-4C83-BBFB-02EDC8C0E48B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133825" cy="13589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0" name="Sectiezoom 29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7C3F759B-F8B7-4845-AB75-CE5FFA0E70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9974" y="1105074"/>
                <a:ext cx="3133825" cy="135899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2" name="Sectiezoom 31">
                <a:extLst>
                  <a:ext uri="{FF2B5EF4-FFF2-40B4-BE49-F238E27FC236}">
                    <a16:creationId xmlns:a16="http://schemas.microsoft.com/office/drawing/2014/main" id="{5BD4C622-520B-4000-8310-2C6DAAFA7F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26914664"/>
                  </p:ext>
                </p:extLst>
              </p:nvPr>
            </p:nvGraphicFramePr>
            <p:xfrm>
              <a:off x="8219974" y="2634183"/>
              <a:ext cx="3133825" cy="832972"/>
            </p:xfrm>
            <a:graphic>
              <a:graphicData uri="http://schemas.microsoft.com/office/powerpoint/2016/sectionzoom">
                <psez:sectionZm>
                  <psez:sectionZmObj sectionId="{F6CACFFE-FC71-4E55-8966-207F27B33630}">
                    <psez:zmPr id="{EDF310BC-F3D7-4739-B6B5-A6338DA541D9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133825" cy="8329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2" name="Sectiezoom 31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5BD4C622-520B-4000-8310-2C6DAAFA7F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9974" y="2634183"/>
                <a:ext cx="3133825" cy="83297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4" name="Sectiezoom 33">
                <a:extLst>
                  <a:ext uri="{FF2B5EF4-FFF2-40B4-BE49-F238E27FC236}">
                    <a16:creationId xmlns:a16="http://schemas.microsoft.com/office/drawing/2014/main" id="{198F29C0-F490-468B-BDFC-64EFB7BD4B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485248"/>
                  </p:ext>
                </p:extLst>
              </p:nvPr>
            </p:nvGraphicFramePr>
            <p:xfrm>
              <a:off x="8219974" y="3727811"/>
              <a:ext cx="3133825" cy="969317"/>
            </p:xfrm>
            <a:graphic>
              <a:graphicData uri="http://schemas.microsoft.com/office/powerpoint/2016/sectionzoom">
                <psez:sectionZm>
                  <psez:sectionZmObj sectionId="{D5B0A85A-2816-44B6-A156-0915BF21EC9D}">
                    <psez:zmPr id="{DF41C880-A4C1-48C0-9EF5-298F3753EFD3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133825" cy="96931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4" name="Sectiezoom 33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198F29C0-F490-468B-BDFC-64EFB7BD4B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9974" y="3727811"/>
                <a:ext cx="3133825" cy="96931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6" name="Sectiezoom 35">
                <a:extLst>
                  <a:ext uri="{FF2B5EF4-FFF2-40B4-BE49-F238E27FC236}">
                    <a16:creationId xmlns:a16="http://schemas.microsoft.com/office/drawing/2014/main" id="{6744B1D1-2A44-40AC-AFC8-102E16D758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77270917"/>
                  </p:ext>
                </p:extLst>
              </p:nvPr>
            </p:nvGraphicFramePr>
            <p:xfrm>
              <a:off x="8219757" y="4895676"/>
              <a:ext cx="3129311" cy="1463013"/>
            </p:xfrm>
            <a:graphic>
              <a:graphicData uri="http://schemas.microsoft.com/office/powerpoint/2016/sectionzoom">
                <psez:sectionZm>
                  <psez:sectionZmObj sectionId="{8D033245-47E1-4C79-9EB0-6E12C76A8E53}">
                    <psez:zmPr id="{F1651449-C4A7-469B-8F85-299076288EDB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129311" cy="146301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6" name="Sectiezoom 35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6744B1D1-2A44-40AC-AFC8-102E16D758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9757" y="4895676"/>
                <a:ext cx="3129311" cy="146301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Sectiezoom 6">
                <a:extLst>
                  <a:ext uri="{FF2B5EF4-FFF2-40B4-BE49-F238E27FC236}">
                    <a16:creationId xmlns:a16="http://schemas.microsoft.com/office/drawing/2014/main" id="{719AB61E-4810-450F-8FEC-AAC4B65813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819457"/>
                  </p:ext>
                </p:extLst>
              </p:nvPr>
            </p:nvGraphicFramePr>
            <p:xfrm>
              <a:off x="3465094" y="2774757"/>
              <a:ext cx="981779" cy="721894"/>
            </p:xfrm>
            <a:graphic>
              <a:graphicData uri="http://schemas.microsoft.com/office/powerpoint/2016/sectionzoom">
                <psez:sectionZm>
                  <psez:sectionZmObj sectionId="{B349769B-0184-4E9E-9828-9B9464EC3AFC}">
                    <psez:zmPr id="{29BB5109-66A0-413B-BE4E-C63410D84D75}" imageType="cover" transitionDur="1000">
                      <p166:blipFill xmlns:p166="http://schemas.microsoft.com/office/powerpoint/2016/6/main">
                        <a:blip r:embed="rId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1779" cy="7218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Sectiezoom 6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719AB61E-4810-450F-8FEC-AAC4B65813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5094" y="2774757"/>
                <a:ext cx="981779" cy="72189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1" name="Sectiezoom 10">
                <a:extLst>
                  <a:ext uri="{FF2B5EF4-FFF2-40B4-BE49-F238E27FC236}">
                    <a16:creationId xmlns:a16="http://schemas.microsoft.com/office/drawing/2014/main" id="{C5E5E92E-A692-4E6F-8673-89F6B58224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4280846"/>
                  </p:ext>
                </p:extLst>
              </p:nvPr>
            </p:nvGraphicFramePr>
            <p:xfrm>
              <a:off x="4688681" y="2774757"/>
              <a:ext cx="938900" cy="718284"/>
            </p:xfrm>
            <a:graphic>
              <a:graphicData uri="http://schemas.microsoft.com/office/powerpoint/2016/sectionzoom">
                <psez:sectionZm>
                  <psez:sectionZmObj sectionId="{0AA62A80-91E7-4177-9A43-E74736C1BA6B}">
                    <psez:zmPr id="{6A76EB45-B849-4266-ADBF-AF196B24D085}" imageType="cover" transitionDur="1000">
                      <p166:blipFill xmlns:p166="http://schemas.microsoft.com/office/powerpoint/2016/6/main">
                        <a:blip r:embed="rId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38900" cy="71828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1" name="Sectiezoom 10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C5E5E92E-A692-4E6F-8673-89F6B58224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8681" y="2774757"/>
                <a:ext cx="938900" cy="71828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7" name="Sectiezoom 16">
                <a:extLst>
                  <a:ext uri="{FF2B5EF4-FFF2-40B4-BE49-F238E27FC236}">
                    <a16:creationId xmlns:a16="http://schemas.microsoft.com/office/drawing/2014/main" id="{A1E520E9-58A5-445B-AB16-6010DB8758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87682347"/>
                  </p:ext>
                </p:extLst>
              </p:nvPr>
            </p:nvGraphicFramePr>
            <p:xfrm>
              <a:off x="5826482" y="2795467"/>
              <a:ext cx="949703" cy="701184"/>
            </p:xfrm>
            <a:graphic>
              <a:graphicData uri="http://schemas.microsoft.com/office/powerpoint/2016/sectionzoom">
                <psez:sectionZm>
                  <psez:sectionZmObj sectionId="{FCAFECBA-515F-43F8-B4E3-0AD7988397F7}">
                    <psez:zmPr id="{C5AA30C2-90E2-482D-9F5F-C98AD1B99A3A}" imageType="cover" transitionDur="1000">
                      <p166:blipFill xmlns:p166="http://schemas.microsoft.com/office/powerpoint/2016/6/main">
                        <a:blip r:embed="rId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49703" cy="70118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7" name="Sectiezoom 16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A1E520E9-58A5-445B-AB16-6010DB8758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6482" y="2795467"/>
                <a:ext cx="949703" cy="70118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1152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759215" y="3295042"/>
            <a:ext cx="6579219" cy="6467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Mijn definitie van project portfolio management (PPM)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2" y="1825625"/>
            <a:ext cx="6977185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/>
              <a:t>Een passend en permanent instrumentarium van besturende en ondersteunende processen, organisatie en middelen …</a:t>
            </a:r>
          </a:p>
          <a:p>
            <a:pPr marL="0" indent="0">
              <a:buNone/>
            </a:pPr>
            <a:r>
              <a:rPr lang="nl-NL" dirty="0"/>
              <a:t>om besluitvorming en communicatie over het projectportfolio te faciliteren…</a:t>
            </a:r>
          </a:p>
          <a:p>
            <a:pPr marL="0" indent="0">
              <a:buNone/>
            </a:pPr>
            <a:r>
              <a:rPr lang="nl-NL" dirty="0"/>
              <a:t>met als doel om optimaal resultaat te halen uit het projectportfolio, …</a:t>
            </a:r>
          </a:p>
          <a:p>
            <a:pPr marL="0" indent="0">
              <a:buNone/>
            </a:pPr>
            <a:r>
              <a:rPr lang="nl-NL" dirty="0"/>
              <a:t>binnen de randvoorwaarden van beschikbare mensen en middelen en acceptabele risico’s …</a:t>
            </a:r>
          </a:p>
          <a:p>
            <a:pPr marL="0" indent="0">
              <a:buNone/>
            </a:pPr>
            <a:r>
              <a:rPr lang="nl-NL" dirty="0"/>
              <a:t>rekening houdend met organisatiedraagkracht en relevante ontwikkelingen, …</a:t>
            </a:r>
          </a:p>
          <a:p>
            <a:pPr marL="0" indent="0">
              <a:buNone/>
            </a:pPr>
            <a:r>
              <a:rPr lang="nl-NL" dirty="0"/>
              <a:t>om zo een bijdrage te leveren aan de strategische doelstellingen van de organisatie.  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456" y="1778464"/>
            <a:ext cx="4915238" cy="4395030"/>
          </a:xfrm>
          <a:prstGeom prst="rect">
            <a:avLst/>
          </a:prstGeom>
        </p:spPr>
      </p:pic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F2656-8159-48EC-82FD-FE7EFD814EE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2683219199"/>
      </p:ext>
    </p:extLst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80AD68-070F-4ABA-AE4B-8D36916277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SAFe</a:t>
            </a:r>
            <a:r>
              <a:rPr lang="nl-NL" dirty="0"/>
              <a:t> concepten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E2E5B4A-E39A-49F5-AFD4-F6ABD5AB63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Generieke platen </a:t>
            </a:r>
            <a:r>
              <a:rPr lang="nl-NL" dirty="0" err="1"/>
              <a:t>muv</a:t>
            </a:r>
            <a:r>
              <a:rPr lang="nl-NL" dirty="0"/>
              <a:t> </a:t>
            </a:r>
            <a:r>
              <a:rPr lang="nl-NL" dirty="0" err="1"/>
              <a:t>portfoliomanagement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816D9BA-8366-4196-8671-E31974E87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C4E3739-02A2-437B-B3F4-F33906021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607</a:t>
            </a:fld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13BAB38-08FD-43BD-8444-5E50A631DD56}"/>
              </a:ext>
            </a:extLst>
          </p:cNvPr>
          <p:cNvSpPr txBox="1"/>
          <p:nvPr/>
        </p:nvSpPr>
        <p:spPr>
          <a:xfrm>
            <a:off x="10197484" y="2503488"/>
            <a:ext cx="1676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Voor slides over</a:t>
            </a:r>
          </a:p>
          <a:p>
            <a:r>
              <a:rPr lang="nl-NL" dirty="0" err="1"/>
              <a:t>Lean</a:t>
            </a:r>
            <a:r>
              <a:rPr lang="nl-NL" dirty="0"/>
              <a:t> PFM: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Sectiezoom 7">
                <a:extLst>
                  <a:ext uri="{FF2B5EF4-FFF2-40B4-BE49-F238E27FC236}">
                    <a16:creationId xmlns:a16="http://schemas.microsoft.com/office/drawing/2014/main" id="{8853220D-BE6A-476B-81D1-35958EE8C7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84159400"/>
                  </p:ext>
                </p:extLst>
              </p:nvPr>
            </p:nvGraphicFramePr>
            <p:xfrm>
              <a:off x="10025790" y="3149819"/>
              <a:ext cx="2020322" cy="1136431"/>
            </p:xfrm>
            <a:graphic>
              <a:graphicData uri="http://schemas.microsoft.com/office/powerpoint/2016/sectionzoom">
                <psez:sectionZm>
                  <psez:sectionZmObj sectionId="{2601B607-CE53-4C49-8F7F-F96228BDB9F3}">
                    <psez:zmPr id="{BFB8570F-321B-49AE-9BC6-7A204301A22A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20322" cy="113643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Sectiezoom 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853220D-BE6A-476B-81D1-35958EE8C7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25790" y="3149819"/>
                <a:ext cx="2020322" cy="113643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8334358"/>
      </p:ext>
    </p:extLst>
  </p:cSld>
  <p:clrMapOvr>
    <a:masterClrMapping/>
  </p:clrMapOvr>
</p:sld>
</file>

<file path=ppt/slides/slide6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Waarom/ Veranderingen in organisaties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Maatschappelijke en menselijke relevantie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61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2376976998"/>
      </p:ext>
    </p:extLst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EBCC3B26-F306-4818-993F-977EC786BD51}"/>
              </a:ext>
            </a:extLst>
          </p:cNvPr>
          <p:cNvGrpSpPr/>
          <p:nvPr/>
        </p:nvGrpSpPr>
        <p:grpSpPr>
          <a:xfrm>
            <a:off x="1043461" y="1402203"/>
            <a:ext cx="9133782" cy="5233737"/>
            <a:chOff x="1043461" y="1402203"/>
            <a:chExt cx="9133782" cy="5233737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96A6E221-6298-4624-B224-D00368ABEC07}"/>
                </a:ext>
              </a:extLst>
            </p:cNvPr>
            <p:cNvSpPr/>
            <p:nvPr/>
          </p:nvSpPr>
          <p:spPr>
            <a:xfrm>
              <a:off x="1043461" y="5381386"/>
              <a:ext cx="2230318" cy="12545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25B6D2C6-2083-4044-A6D7-079097BE9E16}"/>
                </a:ext>
              </a:extLst>
            </p:cNvPr>
            <p:cNvSpPr/>
            <p:nvPr/>
          </p:nvSpPr>
          <p:spPr>
            <a:xfrm>
              <a:off x="3343860" y="5381386"/>
              <a:ext cx="2230318" cy="12545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2385E1CA-2072-4467-BC99-CCD0DA96A758}"/>
                </a:ext>
              </a:extLst>
            </p:cNvPr>
            <p:cNvSpPr/>
            <p:nvPr/>
          </p:nvSpPr>
          <p:spPr>
            <a:xfrm>
              <a:off x="5643302" y="5381386"/>
              <a:ext cx="2230318" cy="12545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5E1DE409-DEC4-4494-8AFF-5C40CD1B9871}"/>
                </a:ext>
              </a:extLst>
            </p:cNvPr>
            <p:cNvSpPr/>
            <p:nvPr/>
          </p:nvSpPr>
          <p:spPr>
            <a:xfrm>
              <a:off x="7946925" y="5381386"/>
              <a:ext cx="2230318" cy="12545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CF2E4A13-03EB-42B3-8760-D82695F3EBFF}"/>
                </a:ext>
              </a:extLst>
            </p:cNvPr>
            <p:cNvSpPr/>
            <p:nvPr/>
          </p:nvSpPr>
          <p:spPr>
            <a:xfrm>
              <a:off x="1043461" y="4052141"/>
              <a:ext cx="2230318" cy="12545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26691E33-9FA5-49B1-84C0-BB94AA28F61E}"/>
                </a:ext>
              </a:extLst>
            </p:cNvPr>
            <p:cNvSpPr/>
            <p:nvPr/>
          </p:nvSpPr>
          <p:spPr>
            <a:xfrm>
              <a:off x="3343860" y="4052141"/>
              <a:ext cx="2230318" cy="12545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7C6B42C1-343C-404A-9EAE-E5BDB525CC23}"/>
                </a:ext>
              </a:extLst>
            </p:cNvPr>
            <p:cNvSpPr/>
            <p:nvPr/>
          </p:nvSpPr>
          <p:spPr>
            <a:xfrm>
              <a:off x="5643302" y="4052141"/>
              <a:ext cx="2230318" cy="12545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E4AD9759-D834-447C-B815-3DB83A3B7AE7}"/>
                </a:ext>
              </a:extLst>
            </p:cNvPr>
            <p:cNvSpPr/>
            <p:nvPr/>
          </p:nvSpPr>
          <p:spPr>
            <a:xfrm>
              <a:off x="7946925" y="4052141"/>
              <a:ext cx="2230318" cy="12545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C3768ADE-A3BE-48A8-A5FE-92C06F162676}"/>
                </a:ext>
              </a:extLst>
            </p:cNvPr>
            <p:cNvSpPr/>
            <p:nvPr/>
          </p:nvSpPr>
          <p:spPr>
            <a:xfrm>
              <a:off x="1043461" y="2722896"/>
              <a:ext cx="2230318" cy="12545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A879E039-8A03-48F2-9273-E9F244CAD620}"/>
                </a:ext>
              </a:extLst>
            </p:cNvPr>
            <p:cNvSpPr/>
            <p:nvPr/>
          </p:nvSpPr>
          <p:spPr>
            <a:xfrm>
              <a:off x="3343860" y="2722896"/>
              <a:ext cx="2230318" cy="12545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FC788E4-FEB8-4E9D-8DD1-7C87902EDBA7}"/>
                </a:ext>
              </a:extLst>
            </p:cNvPr>
            <p:cNvSpPr/>
            <p:nvPr/>
          </p:nvSpPr>
          <p:spPr>
            <a:xfrm>
              <a:off x="5643302" y="2722896"/>
              <a:ext cx="2230318" cy="12545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F4C4BC07-545F-415C-86FF-7BEE9AF1813A}"/>
                </a:ext>
              </a:extLst>
            </p:cNvPr>
            <p:cNvSpPr/>
            <p:nvPr/>
          </p:nvSpPr>
          <p:spPr>
            <a:xfrm>
              <a:off x="7946925" y="2722896"/>
              <a:ext cx="2230318" cy="12545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C66E12B8-2D63-431A-8BA0-02BB7ABBF9AF}"/>
                </a:ext>
              </a:extLst>
            </p:cNvPr>
            <p:cNvSpPr/>
            <p:nvPr/>
          </p:nvSpPr>
          <p:spPr>
            <a:xfrm>
              <a:off x="1043461" y="1402203"/>
              <a:ext cx="2230318" cy="12545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8FEB12B8-1392-4EE8-B466-9AC48B2719C9}"/>
                </a:ext>
              </a:extLst>
            </p:cNvPr>
            <p:cNvSpPr/>
            <p:nvPr/>
          </p:nvSpPr>
          <p:spPr>
            <a:xfrm>
              <a:off x="3343860" y="1402203"/>
              <a:ext cx="2230318" cy="12545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DF0F0CA5-246F-4FEC-B72C-84867CA2847B}"/>
                </a:ext>
              </a:extLst>
            </p:cNvPr>
            <p:cNvSpPr/>
            <p:nvPr/>
          </p:nvSpPr>
          <p:spPr>
            <a:xfrm>
              <a:off x="5643302" y="1402203"/>
              <a:ext cx="2230318" cy="12545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6A011089-FC31-4FFF-8B6A-979D877C4063}"/>
                </a:ext>
              </a:extLst>
            </p:cNvPr>
            <p:cNvSpPr/>
            <p:nvPr/>
          </p:nvSpPr>
          <p:spPr>
            <a:xfrm>
              <a:off x="7946925" y="1402203"/>
              <a:ext cx="2230318" cy="125455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2" name="Rechthoek: ezelsoor 21">
            <a:extLst>
              <a:ext uri="{FF2B5EF4-FFF2-40B4-BE49-F238E27FC236}">
                <a16:creationId xmlns:a16="http://schemas.microsoft.com/office/drawing/2014/main" id="{24357267-87D4-4BDF-820C-F61D5979CC10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chemeClr val="accent4">
              <a:lumMod val="40000"/>
              <a:lumOff val="6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631F18-1E66-47E5-9B81-08AB3E0D9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Top 10 Slides Hogt Portfoliomanagement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1F41B3B-4BA5-4FA7-BA53-F2A792CC9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>
            <a:noFill/>
          </a:ln>
        </p:spPr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02C7183-1058-4B48-BBA6-2BDD15C96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pPr/>
              <a:t>634</a:t>
            </a:fld>
            <a:endParaRPr lang="nl-NL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Diazoom 8">
                <a:extLst>
                  <a:ext uri="{FF2B5EF4-FFF2-40B4-BE49-F238E27FC236}">
                    <a16:creationId xmlns:a16="http://schemas.microsoft.com/office/drawing/2014/main" id="{5103EB9D-1BDD-406A-BE3F-97331439EC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11220260"/>
                  </p:ext>
                </p:extLst>
              </p:nvPr>
            </p:nvGraphicFramePr>
            <p:xfrm>
              <a:off x="1037125" y="1376793"/>
              <a:ext cx="2230319" cy="1254554"/>
            </p:xfrm>
            <a:graphic>
              <a:graphicData uri="http://schemas.microsoft.com/office/powerpoint/2016/slidezoom">
                <pslz:sldZm>
                  <pslz:sldZmObj sldId="670" cId="1176476215">
                    <pslz:zmPr id="{CFCA4FD4-3BA9-4B03-8437-775E1588FFE3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0319" cy="12545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Diazoom 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5103EB9D-1BDD-406A-BE3F-97331439EC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7125" y="1376793"/>
                <a:ext cx="2230319" cy="12545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Diazoom 10">
                <a:extLst>
                  <a:ext uri="{FF2B5EF4-FFF2-40B4-BE49-F238E27FC236}">
                    <a16:creationId xmlns:a16="http://schemas.microsoft.com/office/drawing/2014/main" id="{9B7069B6-B604-4E84-A3F6-739E3D0117E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9530156"/>
                  </p:ext>
                </p:extLst>
              </p:nvPr>
            </p:nvGraphicFramePr>
            <p:xfrm>
              <a:off x="1028768" y="2710015"/>
              <a:ext cx="2238676" cy="1259255"/>
            </p:xfrm>
            <a:graphic>
              <a:graphicData uri="http://schemas.microsoft.com/office/powerpoint/2016/slidezoom">
                <pslz:sldZm>
                  <pslz:sldZmObj sldId="264" cId="2619544680">
                    <pslz:zmPr id="{2903FCEE-90BE-45B5-B047-1384EF8B1B67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8676" cy="12592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Diazoom 10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B7069B6-B604-4E84-A3F6-739E3D0117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8768" y="2710015"/>
                <a:ext cx="2238676" cy="125925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Diazoom 12">
                <a:extLst>
                  <a:ext uri="{FF2B5EF4-FFF2-40B4-BE49-F238E27FC236}">
                    <a16:creationId xmlns:a16="http://schemas.microsoft.com/office/drawing/2014/main" id="{57DC8994-8E7E-4683-B0A8-D10C6E56C8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774075"/>
                  </p:ext>
                </p:extLst>
              </p:nvPr>
            </p:nvGraphicFramePr>
            <p:xfrm>
              <a:off x="1049759" y="4069702"/>
              <a:ext cx="2233600" cy="1256400"/>
            </p:xfrm>
            <a:graphic>
              <a:graphicData uri="http://schemas.microsoft.com/office/powerpoint/2016/slidezoom">
                <pslz:sldZm>
                  <pslz:sldZmObj sldId="689" cId="4017593068">
                    <pslz:zmPr id="{717CE6C9-7AA6-42BD-B5FB-E07EC4D1199F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3600" cy="12564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Diazoom 1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7DC8994-8E7E-4683-B0A8-D10C6E56C8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9759" y="4069702"/>
                <a:ext cx="2233600" cy="12564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Diazoom 14">
                <a:extLst>
                  <a:ext uri="{FF2B5EF4-FFF2-40B4-BE49-F238E27FC236}">
                    <a16:creationId xmlns:a16="http://schemas.microsoft.com/office/drawing/2014/main" id="{40A923FD-C703-4563-80AA-7829A5AA6F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01664523"/>
                  </p:ext>
                </p:extLst>
              </p:nvPr>
            </p:nvGraphicFramePr>
            <p:xfrm>
              <a:off x="3347701" y="4036596"/>
              <a:ext cx="2238676" cy="1259255"/>
            </p:xfrm>
            <a:graphic>
              <a:graphicData uri="http://schemas.microsoft.com/office/powerpoint/2016/slidezoom">
                <pslz:sldZm>
                  <pslz:sldZmObj sldId="287" cId="4198555143">
                    <pslz:zmPr id="{A33B2313-45E4-4610-8153-740B7728B221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8676" cy="12592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Diazoom 14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40A923FD-C703-4563-80AA-7829A5AA6F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47701" y="4036596"/>
                <a:ext cx="2238676" cy="125925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Diazoom 16">
                <a:extLst>
                  <a:ext uri="{FF2B5EF4-FFF2-40B4-BE49-F238E27FC236}">
                    <a16:creationId xmlns:a16="http://schemas.microsoft.com/office/drawing/2014/main" id="{8EBD89F2-744B-461D-95E6-D7921267BB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0888101"/>
                  </p:ext>
                </p:extLst>
              </p:nvPr>
            </p:nvGraphicFramePr>
            <p:xfrm>
              <a:off x="1041748" y="5381386"/>
              <a:ext cx="2230319" cy="1254554"/>
            </p:xfrm>
            <a:graphic>
              <a:graphicData uri="http://schemas.microsoft.com/office/powerpoint/2016/slidezoom">
                <pslz:sldZm>
                  <pslz:sldZmObj sldId="318" cId="3853200863">
                    <pslz:zmPr id="{F4C4743E-013A-4B19-A5AB-42ED01A601A4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0319" cy="12545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Diazoom 1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8EBD89F2-744B-461D-95E6-D7921267BB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41748" y="5381386"/>
                <a:ext cx="2230319" cy="12545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Diazoom 18">
                <a:extLst>
                  <a:ext uri="{FF2B5EF4-FFF2-40B4-BE49-F238E27FC236}">
                    <a16:creationId xmlns:a16="http://schemas.microsoft.com/office/drawing/2014/main" id="{2F089999-F8C7-43B7-9287-6D84524399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50765961"/>
                  </p:ext>
                </p:extLst>
              </p:nvPr>
            </p:nvGraphicFramePr>
            <p:xfrm>
              <a:off x="5631427" y="2707795"/>
              <a:ext cx="2237885" cy="1258811"/>
            </p:xfrm>
            <a:graphic>
              <a:graphicData uri="http://schemas.microsoft.com/office/powerpoint/2016/slidezoom">
                <pslz:sldZm>
                  <pslz:sldZmObj sldId="682" cId="2741819942">
                    <pslz:zmPr id="{B393E8B6-7518-409E-9A0E-235ABA4764EA}" returnToParent="0" transitionDur="1000">
                      <p166:blipFill xmlns:p166="http://schemas.microsoft.com/office/powerpoint/2016/6/main">
                        <a:blip r:embed="rId1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7885" cy="125881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Diazoom 18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2F089999-F8C7-43B7-9287-6D84524399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31427" y="2707795"/>
                <a:ext cx="2237885" cy="125881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Diazoom 20">
                <a:extLst>
                  <a:ext uri="{FF2B5EF4-FFF2-40B4-BE49-F238E27FC236}">
                    <a16:creationId xmlns:a16="http://schemas.microsoft.com/office/drawing/2014/main" id="{B3EF580C-8B50-414D-8A9D-B9AB4FCC97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29710867"/>
                  </p:ext>
                </p:extLst>
              </p:nvPr>
            </p:nvGraphicFramePr>
            <p:xfrm>
              <a:off x="3336568" y="1402203"/>
              <a:ext cx="2230319" cy="1254554"/>
            </p:xfrm>
            <a:graphic>
              <a:graphicData uri="http://schemas.microsoft.com/office/powerpoint/2016/slidezoom">
                <pslz:sldZm>
                  <pslz:sldZmObj sldId="667" cId="1659933565">
                    <pslz:zmPr id="{1DB32E41-DBA3-4F0F-88BB-72E4C147F552}" returnToParent="0" transitionDur="100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0319" cy="12545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Diazoom 20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B3EF580C-8B50-414D-8A9D-B9AB4FCC97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336568" y="1402203"/>
                <a:ext cx="2230319" cy="12545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Diazoom 24">
                <a:extLst>
                  <a:ext uri="{FF2B5EF4-FFF2-40B4-BE49-F238E27FC236}">
                    <a16:creationId xmlns:a16="http://schemas.microsoft.com/office/drawing/2014/main" id="{11B1083C-1376-454E-88E3-28840E8AE8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7880857"/>
                  </p:ext>
                </p:extLst>
              </p:nvPr>
            </p:nvGraphicFramePr>
            <p:xfrm>
              <a:off x="5647483" y="1390794"/>
              <a:ext cx="2230319" cy="1254554"/>
            </p:xfrm>
            <a:graphic>
              <a:graphicData uri="http://schemas.microsoft.com/office/powerpoint/2016/slidezoom">
                <pslz:sldZm>
                  <pslz:sldZmObj sldId="902" cId="2609132484">
                    <pslz:zmPr id="{5714FB12-B2C8-4E5E-B152-386FA14BA06B}" returnToParent="0" transitionDur="1000">
                      <p166:blipFill xmlns:p166="http://schemas.microsoft.com/office/powerpoint/2016/6/main">
                        <a:blip r:embed="rId2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0319" cy="12545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Diazoom 24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11B1083C-1376-454E-88E3-28840E8AE8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647483" y="1390794"/>
                <a:ext cx="2230319" cy="12545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Diazoom 26">
                <a:extLst>
                  <a:ext uri="{FF2B5EF4-FFF2-40B4-BE49-F238E27FC236}">
                    <a16:creationId xmlns:a16="http://schemas.microsoft.com/office/drawing/2014/main" id="{4366483A-B4EC-4C79-A81F-D27C07FF47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3436512"/>
                  </p:ext>
                </p:extLst>
              </p:nvPr>
            </p:nvGraphicFramePr>
            <p:xfrm>
              <a:off x="5628681" y="4030677"/>
              <a:ext cx="2237886" cy="1258811"/>
            </p:xfrm>
            <a:graphic>
              <a:graphicData uri="http://schemas.microsoft.com/office/powerpoint/2016/slidezoom">
                <pslz:sldZm>
                  <pslz:sldZmObj sldId="904" cId="3346132787">
                    <pslz:zmPr id="{E075A617-0179-4B4D-A04D-F3610D5A1592}" returnToParent="0" transitionDur="1000">
                      <p166:blipFill xmlns:p166="http://schemas.microsoft.com/office/powerpoint/2016/6/main">
                        <a:blip r:embed="rId2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7886" cy="125881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Diazoom 26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4366483A-B4EC-4C79-A81F-D27C07FF47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628681" y="4030677"/>
                <a:ext cx="2237886" cy="125881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Diazoom 28">
                <a:extLst>
                  <a:ext uri="{FF2B5EF4-FFF2-40B4-BE49-F238E27FC236}">
                    <a16:creationId xmlns:a16="http://schemas.microsoft.com/office/drawing/2014/main" id="{BE7A9582-A073-456C-AFC4-A756F4920B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60124636"/>
                  </p:ext>
                </p:extLst>
              </p:nvPr>
            </p:nvGraphicFramePr>
            <p:xfrm>
              <a:off x="3333265" y="2731448"/>
              <a:ext cx="2238676" cy="1259255"/>
            </p:xfrm>
            <a:graphic>
              <a:graphicData uri="http://schemas.microsoft.com/office/powerpoint/2016/slidezoom">
                <pslz:sldZm>
                  <pslz:sldZmObj sldId="688" cId="2318023285">
                    <pslz:zmPr id="{71CC7699-BD08-408E-B427-EB32DC4DCED8}" returnToParent="0" transitionDur="1000">
                      <p166:blipFill xmlns:p166="http://schemas.microsoft.com/office/powerpoint/2016/6/main">
                        <a:blip r:embed="rId2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38676" cy="12592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Diazoom 28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BE7A9582-A073-456C-AFC4-A756F4920B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333265" y="2731448"/>
                <a:ext cx="2238676" cy="125925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418089"/>
      </p:ext>
    </p:extLst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: ezelsoor 5">
            <a:extLst>
              <a:ext uri="{FF2B5EF4-FFF2-40B4-BE49-F238E27FC236}">
                <a16:creationId xmlns:a16="http://schemas.microsoft.com/office/drawing/2014/main" id="{9B5C67DB-C7F1-40D6-86FA-A09FF49BA4B1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4DFFFC-1C88-4719-8ED1-D51846CA9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Slides en info uit Klantopdrachten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836C0DD-8838-4450-A864-AA87E570B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B5323E8-DD9F-48E4-A703-7A4673D6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635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636635E6-C7B6-4DD6-B9E3-A18B3E9344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650622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E65FAC03-301A-4C17-9225-13540A3999CB}">
                    <psuz:zmPr id="{5B698DCA-7F39-49E2-979C-74B7C7A5F0C0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D515F60-52A9-4220-A432-51CE256D1F4C}">
                    <psuz:zmPr id="{14534866-DA41-4FD0-B72A-8E70C0B5E19F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5CBBF47-3420-4372-8B61-D3EB4450D6EA}">
                    <psuz:zmPr id="{DA6E93D0-4060-4141-80F6-CB7C808BF0AE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953441" y="342010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74B03FC-447F-4FF6-92F1-1ECB7BB467E0}">
                    <psuz:zmPr id="{D2B9C85E-9ECE-4194-9894-288D39A99668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7479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7F13499-BFBF-41C6-A88C-480633FE4198}">
                    <psuz:zmPr id="{E951F3D1-7F67-409B-AA7F-5E5195018BFA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680460" y="2234819"/>
                          <a:ext cx="3154680" cy="17745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636635E6-C7B6-4DD6-B9E3-A18B3E934414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5679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Afbeelding 8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18660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Afbeelding 9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91641" y="2167635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Afbeelding 10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45679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Afbeelding 11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8660" y="4060444"/>
                  <a:ext cx="3154680" cy="177450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34252847"/>
      </p:ext>
    </p:extLst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CD40B1-6096-4D74-81AB-604964248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Slides uit opdracht </a:t>
            </a:r>
            <a:br>
              <a:rPr lang="nl-NL" dirty="0"/>
            </a:br>
            <a:r>
              <a:rPr lang="nl-NL" dirty="0"/>
              <a:t>HHR Rijnland (1)</a:t>
            </a:r>
            <a:br>
              <a:rPr lang="nl-NL" dirty="0"/>
            </a:br>
            <a:r>
              <a:rPr lang="nl-NL" dirty="0"/>
              <a:t>Titel Deelopdracht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DC54D52-EB17-4EF6-92D6-D85C85A166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DED09E-6ED3-4E77-B932-8AEAC3772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6BFAA06-6A08-4B6A-AAA9-C90F6D9AE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636</a:t>
            </a:fld>
            <a:endParaRPr lang="nl-NL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Diazoom 6">
                <a:extLst>
                  <a:ext uri="{FF2B5EF4-FFF2-40B4-BE49-F238E27FC236}">
                    <a16:creationId xmlns:a16="http://schemas.microsoft.com/office/drawing/2014/main" id="{C5264657-089F-4016-9D6A-286F3DCDFE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87580506"/>
                  </p:ext>
                </p:extLst>
              </p:nvPr>
            </p:nvGraphicFramePr>
            <p:xfrm>
              <a:off x="1524000" y="5026337"/>
              <a:ext cx="2096275" cy="1179154"/>
            </p:xfrm>
            <a:graphic>
              <a:graphicData uri="http://schemas.microsoft.com/office/powerpoint/2016/slidezoom">
                <pslz:sldZm>
                  <pslz:sldZmObj sldId="428" cId="2760947527">
                    <pslz:zmPr id="{7FE5810B-31CF-42F3-9508-75271B0F69A8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96275" cy="11791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Diazoom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C5264657-089F-4016-9D6A-286F3DCDFE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00" y="5026337"/>
                <a:ext cx="2096275" cy="11791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Diazoom 8">
                <a:extLst>
                  <a:ext uri="{FF2B5EF4-FFF2-40B4-BE49-F238E27FC236}">
                    <a16:creationId xmlns:a16="http://schemas.microsoft.com/office/drawing/2014/main" id="{950FD44E-A5BD-48B6-A057-8AC75901BCF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99459695"/>
                  </p:ext>
                </p:extLst>
              </p:nvPr>
            </p:nvGraphicFramePr>
            <p:xfrm>
              <a:off x="3797408" y="5026337"/>
              <a:ext cx="2096275" cy="1179154"/>
            </p:xfrm>
            <a:graphic>
              <a:graphicData uri="http://schemas.microsoft.com/office/powerpoint/2016/slidezoom">
                <pslz:sldZm>
                  <pslz:sldZmObj sldId="432" cId="622813931">
                    <pslz:zmPr id="{B8B6316E-9A61-4D7C-895B-05CF5D667A36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96275" cy="11791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Diazoom 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50FD44E-A5BD-48B6-A057-8AC75901BC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97408" y="5026337"/>
                <a:ext cx="2096275" cy="11791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Diazoom 10">
                <a:extLst>
                  <a:ext uri="{FF2B5EF4-FFF2-40B4-BE49-F238E27FC236}">
                    <a16:creationId xmlns:a16="http://schemas.microsoft.com/office/drawing/2014/main" id="{87178DD1-F9A8-425E-9858-D85DA6116F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5882311"/>
                  </p:ext>
                </p:extLst>
              </p:nvPr>
            </p:nvGraphicFramePr>
            <p:xfrm>
              <a:off x="6070816" y="5026337"/>
              <a:ext cx="2096275" cy="1179154"/>
            </p:xfrm>
            <a:graphic>
              <a:graphicData uri="http://schemas.microsoft.com/office/powerpoint/2016/slidezoom">
                <pslz:sldZm>
                  <pslz:sldZmObj sldId="433" cId="2291133716">
                    <pslz:zmPr id="{2CF116C0-406A-4BC4-997D-DAEA74EEEEC0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96275" cy="11791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Diazoom 1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7178DD1-F9A8-425E-9858-D85DA6116F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70816" y="5026337"/>
                <a:ext cx="2096275" cy="11791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Diazoom 12">
                <a:extLst>
                  <a:ext uri="{FF2B5EF4-FFF2-40B4-BE49-F238E27FC236}">
                    <a16:creationId xmlns:a16="http://schemas.microsoft.com/office/drawing/2014/main" id="{7F123ECE-C8F8-4811-B042-F1CC21FF6F2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47036443"/>
                  </p:ext>
                </p:extLst>
              </p:nvPr>
            </p:nvGraphicFramePr>
            <p:xfrm>
              <a:off x="8369408" y="5026337"/>
              <a:ext cx="2096275" cy="1179154"/>
            </p:xfrm>
            <a:graphic>
              <a:graphicData uri="http://schemas.microsoft.com/office/powerpoint/2016/slidezoom">
                <pslz:sldZm>
                  <pslz:sldZmObj sldId="434" cId="1135406694">
                    <pslz:zmPr id="{73DD911C-B8E0-4344-A570-E49B57DD1340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96275" cy="11791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Diazoom 1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7F123ECE-C8F8-4811-B042-F1CC21FF6F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69408" y="5026337"/>
                <a:ext cx="2096275" cy="11791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3106503"/>
      </p:ext>
    </p:extLst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Overzicht van activiteiten bij </a:t>
            </a:r>
            <a:br>
              <a:rPr lang="nl-NL" dirty="0"/>
            </a:br>
            <a:r>
              <a:rPr lang="nl-NL" dirty="0"/>
              <a:t>Implementatie van PPM bij Waterschap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Overzicht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/>
              <a:t>Interviews PPM</a:t>
            </a:r>
          </a:p>
          <a:p>
            <a:r>
              <a:rPr lang="nl-NL" dirty="0"/>
              <a:t>Quick Scan PPM</a:t>
            </a:r>
          </a:p>
          <a:p>
            <a:r>
              <a:rPr lang="nl-NL" dirty="0"/>
              <a:t>Workshop PPM, Probleemanalyse en Vervolgacties bepalen</a:t>
            </a:r>
          </a:p>
          <a:p>
            <a:r>
              <a:rPr lang="nl-NL" dirty="0"/>
              <a:t>Ontwerp/ Ontwikkeling Portfoliosheet (incl. resource allocatie en planning) in Excel</a:t>
            </a:r>
          </a:p>
          <a:p>
            <a:r>
              <a:rPr lang="nl-NL" dirty="0"/>
              <a:t>Opzet </a:t>
            </a:r>
            <a:r>
              <a:rPr lang="nl-NL" dirty="0" err="1"/>
              <a:t>basisvoortgangs</a:t>
            </a:r>
            <a:r>
              <a:rPr lang="nl-NL" dirty="0"/>
              <a:t>-rapportage </a:t>
            </a:r>
            <a:r>
              <a:rPr lang="nl-NL" dirty="0" err="1"/>
              <a:t>tbv</a:t>
            </a:r>
            <a:r>
              <a:rPr lang="nl-NL" dirty="0"/>
              <a:t> projecten en resources</a:t>
            </a:r>
          </a:p>
          <a:p>
            <a:r>
              <a:rPr lang="nl-NL" dirty="0"/>
              <a:t>Opzet werkprocedure voortgang en beheer</a:t>
            </a:r>
          </a:p>
          <a:p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/>
              <a:t>- Vervolg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Ontwerp/ Ontwikkeling Portfolio dashboard </a:t>
            </a:r>
            <a:r>
              <a:rPr lang="nl-NL" sz="2400" dirty="0" err="1"/>
              <a:t>tbv</a:t>
            </a:r>
            <a:r>
              <a:rPr lang="nl-NL" sz="2400" dirty="0"/>
              <a:t> I Board</a:t>
            </a:r>
          </a:p>
          <a:p>
            <a:r>
              <a:rPr lang="nl-NL" sz="2400" dirty="0"/>
              <a:t>Ontwerp/ Beschrijving PPM Processen en Rollen </a:t>
            </a:r>
            <a:r>
              <a:rPr lang="nl-NL" sz="2400" dirty="0" err="1"/>
              <a:t>tbv</a:t>
            </a:r>
            <a:r>
              <a:rPr lang="nl-NL" sz="2400" dirty="0"/>
              <a:t> I Board</a:t>
            </a:r>
          </a:p>
          <a:p>
            <a:r>
              <a:rPr lang="nl-NL" sz="2400" dirty="0"/>
              <a:t>Ontwerp van projectprofiel en prioriteringsmodel</a:t>
            </a:r>
          </a:p>
          <a:p>
            <a:r>
              <a:rPr lang="nl-NL" sz="2400" dirty="0"/>
              <a:t>Uitbreiden portfoliosheet met ideeën</a:t>
            </a:r>
          </a:p>
          <a:p>
            <a:r>
              <a:rPr lang="nl-NL" sz="2400" dirty="0"/>
              <a:t>Periode van begeleiding en </a:t>
            </a:r>
            <a:r>
              <a:rPr lang="nl-NL" sz="2400" dirty="0" err="1"/>
              <a:t>finetuning</a:t>
            </a:r>
            <a:r>
              <a:rPr lang="nl-NL" sz="2400" dirty="0"/>
              <a:t> in gebruik van portfoliosheet</a:t>
            </a:r>
          </a:p>
          <a:p>
            <a:endParaRPr lang="nl-NL" sz="2400" dirty="0"/>
          </a:p>
          <a:p>
            <a:endParaRPr lang="nl-NL" sz="24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637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2760947527"/>
      </p:ext>
    </p:extLst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Voorbeelden output in Excel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22" y="1416204"/>
            <a:ext cx="7362792" cy="457843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7758" y="1159726"/>
            <a:ext cx="3535986" cy="275563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66" y="4095055"/>
            <a:ext cx="5268946" cy="259250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4376" y="4095055"/>
            <a:ext cx="6583772" cy="24476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639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803602633"/>
      </p:ext>
    </p:extLst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3"/>
          <p:cNvSpPr/>
          <p:nvPr/>
        </p:nvSpPr>
        <p:spPr>
          <a:xfrm>
            <a:off x="3730784" y="4420191"/>
            <a:ext cx="3535222" cy="17900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2" name="Rectangle 13"/>
          <p:cNvSpPr/>
          <p:nvPr/>
        </p:nvSpPr>
        <p:spPr>
          <a:xfrm>
            <a:off x="3578384" y="4267791"/>
            <a:ext cx="3535222" cy="17900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1" name="Rectangle 13"/>
          <p:cNvSpPr/>
          <p:nvPr/>
        </p:nvSpPr>
        <p:spPr>
          <a:xfrm>
            <a:off x="3425984" y="4115391"/>
            <a:ext cx="3535222" cy="17900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0" name="Rectangle 13"/>
          <p:cNvSpPr/>
          <p:nvPr/>
        </p:nvSpPr>
        <p:spPr>
          <a:xfrm>
            <a:off x="3254046" y="3907326"/>
            <a:ext cx="3535222" cy="17900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3334807" y="2302398"/>
            <a:ext cx="3454580" cy="1385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889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I Projectenboard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25763" y="4115391"/>
            <a:ext cx="3054655" cy="304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dirty="0">
                <a:solidFill>
                  <a:schemeClr val="tx1"/>
                </a:solidFill>
              </a:rPr>
              <a:t>Opdrachtgever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34770" y="4508653"/>
            <a:ext cx="3054655" cy="3212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dirty="0">
                <a:solidFill>
                  <a:schemeClr val="tx1"/>
                </a:solidFill>
              </a:rPr>
              <a:t>Projectleider</a:t>
            </a:r>
          </a:p>
        </p:txBody>
      </p:sp>
      <p:sp>
        <p:nvSpPr>
          <p:cNvPr id="15" name="Rectangle 7"/>
          <p:cNvSpPr/>
          <p:nvPr/>
        </p:nvSpPr>
        <p:spPr>
          <a:xfrm>
            <a:off x="2171384" y="628274"/>
            <a:ext cx="5718744" cy="7049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88900" cmpd="tri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Directie </a:t>
            </a:r>
          </a:p>
        </p:txBody>
      </p:sp>
      <p:sp>
        <p:nvSpPr>
          <p:cNvPr id="16" name="Rectangle 13"/>
          <p:cNvSpPr/>
          <p:nvPr/>
        </p:nvSpPr>
        <p:spPr>
          <a:xfrm>
            <a:off x="284294" y="2231658"/>
            <a:ext cx="2883783" cy="39786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dirty="0">
                <a:solidFill>
                  <a:schemeClr val="tx1"/>
                </a:solidFill>
              </a:rPr>
              <a:t>ICT afdeling</a:t>
            </a:r>
          </a:p>
        </p:txBody>
      </p:sp>
      <p:sp>
        <p:nvSpPr>
          <p:cNvPr id="17" name="Rectangle 7"/>
          <p:cNvSpPr/>
          <p:nvPr/>
        </p:nvSpPr>
        <p:spPr>
          <a:xfrm>
            <a:off x="842771" y="1439959"/>
            <a:ext cx="8058952" cy="7049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88900" cmpd="tri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Management Team</a:t>
            </a:r>
          </a:p>
        </p:txBody>
      </p:sp>
      <p:sp>
        <p:nvSpPr>
          <p:cNvPr id="18" name="Rectangle 8">
            <a:hlinkClick r:id="" action="ppaction://noaction"/>
          </p:cNvPr>
          <p:cNvSpPr/>
          <p:nvPr/>
        </p:nvSpPr>
        <p:spPr>
          <a:xfrm>
            <a:off x="592827" y="4041332"/>
            <a:ext cx="2070763" cy="3380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dirty="0">
                <a:solidFill>
                  <a:schemeClr val="tx1"/>
                </a:solidFill>
              </a:rPr>
              <a:t>Accountmanagers</a:t>
            </a:r>
          </a:p>
        </p:txBody>
      </p:sp>
      <p:sp>
        <p:nvSpPr>
          <p:cNvPr id="19" name="Rectangle 13">
            <a:hlinkClick r:id="" action="ppaction://noaction"/>
          </p:cNvPr>
          <p:cNvSpPr/>
          <p:nvPr/>
        </p:nvSpPr>
        <p:spPr>
          <a:xfrm>
            <a:off x="592827" y="3600753"/>
            <a:ext cx="2070763" cy="3411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dirty="0">
                <a:solidFill>
                  <a:schemeClr val="tx1"/>
                </a:solidFill>
              </a:rPr>
              <a:t>Portfoliobeheerder </a:t>
            </a:r>
          </a:p>
        </p:txBody>
      </p:sp>
      <p:sp>
        <p:nvSpPr>
          <p:cNvPr id="24" name="Rectangle 13"/>
          <p:cNvSpPr/>
          <p:nvPr/>
        </p:nvSpPr>
        <p:spPr>
          <a:xfrm>
            <a:off x="7361732" y="2231658"/>
            <a:ext cx="2261582" cy="39786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dirty="0">
                <a:solidFill>
                  <a:schemeClr val="tx1"/>
                </a:solidFill>
              </a:rPr>
              <a:t>Lijnafdelingen</a:t>
            </a:r>
          </a:p>
          <a:p>
            <a:r>
              <a:rPr lang="nl-NL" dirty="0">
                <a:solidFill>
                  <a:schemeClr val="tx1"/>
                </a:solidFill>
              </a:rPr>
              <a:t>Afdelingshoofden</a:t>
            </a:r>
          </a:p>
        </p:txBody>
      </p:sp>
      <p:sp>
        <p:nvSpPr>
          <p:cNvPr id="25" name="Rectangle 11"/>
          <p:cNvSpPr/>
          <p:nvPr/>
        </p:nvSpPr>
        <p:spPr>
          <a:xfrm>
            <a:off x="3534770" y="4918155"/>
            <a:ext cx="3054655" cy="6698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dirty="0">
                <a:solidFill>
                  <a:schemeClr val="tx1"/>
                </a:solidFill>
              </a:rPr>
              <a:t>Projectdeelnemers</a:t>
            </a:r>
          </a:p>
        </p:txBody>
      </p:sp>
      <p:sp>
        <p:nvSpPr>
          <p:cNvPr id="14" name="Rectangle 13">
            <a:hlinkClick r:id="" action="ppaction://noaction"/>
          </p:cNvPr>
          <p:cNvSpPr/>
          <p:nvPr/>
        </p:nvSpPr>
        <p:spPr>
          <a:xfrm>
            <a:off x="592828" y="3194485"/>
            <a:ext cx="2070763" cy="3068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dirty="0">
                <a:solidFill>
                  <a:schemeClr val="tx1"/>
                </a:solidFill>
              </a:rPr>
              <a:t>Portfoliomanager</a:t>
            </a:r>
          </a:p>
        </p:txBody>
      </p:sp>
      <p:sp>
        <p:nvSpPr>
          <p:cNvPr id="26" name="Rectangle 13">
            <a:hlinkClick r:id="rId4" action="ppaction://hlinksldjump"/>
          </p:cNvPr>
          <p:cNvSpPr/>
          <p:nvPr/>
        </p:nvSpPr>
        <p:spPr>
          <a:xfrm>
            <a:off x="3420918" y="2401161"/>
            <a:ext cx="481008" cy="5154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nl-NL" sz="1200" dirty="0" err="1">
                <a:solidFill>
                  <a:schemeClr val="tx1"/>
                </a:solidFill>
              </a:rPr>
              <a:t>Voor-zitter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27" name="Rectangle 13">
            <a:hlinkClick r:id="rId5" action="ppaction://hlinksldjump"/>
          </p:cNvPr>
          <p:cNvSpPr/>
          <p:nvPr/>
        </p:nvSpPr>
        <p:spPr>
          <a:xfrm>
            <a:off x="4047743" y="2749776"/>
            <a:ext cx="568457" cy="5154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nl-NL" sz="1200" dirty="0">
                <a:solidFill>
                  <a:schemeClr val="tx1"/>
                </a:solidFill>
              </a:rPr>
              <a:t>ICT </a:t>
            </a:r>
            <a:r>
              <a:rPr lang="nl-NL" sz="1200" dirty="0" err="1">
                <a:solidFill>
                  <a:schemeClr val="tx1"/>
                </a:solidFill>
              </a:rPr>
              <a:t>TeamL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28" name="Rectangle 13">
            <a:hlinkClick r:id="rId6" action="ppaction://hlinksldjump"/>
          </p:cNvPr>
          <p:cNvSpPr/>
          <p:nvPr/>
        </p:nvSpPr>
        <p:spPr>
          <a:xfrm>
            <a:off x="4648434" y="2743341"/>
            <a:ext cx="568457" cy="5154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nl-NL" sz="1200" dirty="0">
                <a:solidFill>
                  <a:schemeClr val="tx1"/>
                </a:solidFill>
              </a:rPr>
              <a:t>Bus</a:t>
            </a:r>
          </a:p>
          <a:p>
            <a:r>
              <a:rPr lang="nl-NL" sz="1200" dirty="0">
                <a:solidFill>
                  <a:schemeClr val="tx1"/>
                </a:solidFill>
              </a:rPr>
              <a:t>Sponsor</a:t>
            </a:r>
          </a:p>
        </p:txBody>
      </p:sp>
      <p:sp>
        <p:nvSpPr>
          <p:cNvPr id="29" name="Rectangle 13">
            <a:hlinkClick r:id="rId7" action="ppaction://hlinksldjump"/>
          </p:cNvPr>
          <p:cNvSpPr/>
          <p:nvPr/>
        </p:nvSpPr>
        <p:spPr>
          <a:xfrm>
            <a:off x="5246474" y="2749776"/>
            <a:ext cx="568457" cy="5154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nl-NL" sz="1200" dirty="0" err="1">
                <a:solidFill>
                  <a:schemeClr val="tx1"/>
                </a:solidFill>
              </a:rPr>
              <a:t>Portf</a:t>
            </a:r>
            <a:r>
              <a:rPr lang="nl-NL" sz="1200" dirty="0">
                <a:solidFill>
                  <a:schemeClr val="tx1"/>
                </a:solidFill>
              </a:rPr>
              <a:t> </a:t>
            </a:r>
            <a:r>
              <a:rPr lang="nl-NL" sz="1200" dirty="0" err="1">
                <a:solidFill>
                  <a:schemeClr val="tx1"/>
                </a:solidFill>
              </a:rPr>
              <a:t>mgr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30" name="Rectangle 8"/>
          <p:cNvSpPr/>
          <p:nvPr/>
        </p:nvSpPr>
        <p:spPr>
          <a:xfrm>
            <a:off x="592827" y="4908674"/>
            <a:ext cx="2070763" cy="11091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dirty="0">
                <a:solidFill>
                  <a:schemeClr val="tx1"/>
                </a:solidFill>
              </a:rPr>
              <a:t>ICT</a:t>
            </a:r>
          </a:p>
          <a:p>
            <a:r>
              <a:rPr lang="nl-NL" sz="1200" dirty="0">
                <a:solidFill>
                  <a:schemeClr val="tx1"/>
                </a:solidFill>
              </a:rPr>
              <a:t>Projectresources</a:t>
            </a:r>
          </a:p>
        </p:txBody>
      </p:sp>
      <p:sp>
        <p:nvSpPr>
          <p:cNvPr id="31" name="Rectangle 13">
            <a:hlinkClick r:id="" action="ppaction://noaction"/>
          </p:cNvPr>
          <p:cNvSpPr/>
          <p:nvPr/>
        </p:nvSpPr>
        <p:spPr>
          <a:xfrm>
            <a:off x="5844514" y="2759098"/>
            <a:ext cx="568457" cy="5154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nl-NL" sz="1200" dirty="0">
                <a:solidFill>
                  <a:schemeClr val="tx1"/>
                </a:solidFill>
              </a:rPr>
              <a:t>CIO</a:t>
            </a:r>
          </a:p>
        </p:txBody>
      </p:sp>
      <p:sp>
        <p:nvSpPr>
          <p:cNvPr id="32" name="Rectangle 8"/>
          <p:cNvSpPr/>
          <p:nvPr/>
        </p:nvSpPr>
        <p:spPr>
          <a:xfrm>
            <a:off x="7455399" y="4478834"/>
            <a:ext cx="2070763" cy="11091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dirty="0">
                <a:solidFill>
                  <a:schemeClr val="tx1"/>
                </a:solidFill>
              </a:rPr>
              <a:t>Lijn</a:t>
            </a:r>
          </a:p>
          <a:p>
            <a:r>
              <a:rPr lang="nl-NL" sz="1200" dirty="0">
                <a:solidFill>
                  <a:schemeClr val="tx1"/>
                </a:solidFill>
              </a:rPr>
              <a:t>Projectresources</a:t>
            </a:r>
          </a:p>
        </p:txBody>
      </p:sp>
      <p:sp>
        <p:nvSpPr>
          <p:cNvPr id="33" name="Rectangle 8">
            <a:hlinkClick r:id="" action="ppaction://noaction"/>
          </p:cNvPr>
          <p:cNvSpPr/>
          <p:nvPr/>
        </p:nvSpPr>
        <p:spPr>
          <a:xfrm>
            <a:off x="592827" y="4460802"/>
            <a:ext cx="2070763" cy="3380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dirty="0">
                <a:solidFill>
                  <a:schemeClr val="tx1"/>
                </a:solidFill>
              </a:rPr>
              <a:t>Architect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58300" y="239395"/>
            <a:ext cx="2811780" cy="1680845"/>
          </a:xfrm>
          <a:ln w="25400">
            <a:solidFill>
              <a:schemeClr val="accent1"/>
            </a:solidFill>
          </a:ln>
        </p:spPr>
        <p:txBody>
          <a:bodyPr lIns="0" tIns="0" rIns="0" bIns="0">
            <a:noAutofit/>
          </a:bodyPr>
          <a:lstStyle/>
          <a:p>
            <a:pPr algn="ctr"/>
            <a:r>
              <a:rPr lang="nl-NL" sz="1800" cap="all" dirty="0">
                <a:solidFill>
                  <a:schemeClr val="accent1">
                    <a:lumMod val="75000"/>
                  </a:schemeClr>
                </a:solidFill>
              </a:rPr>
              <a:t>overzicht Stakeholders en rollen</a:t>
            </a:r>
            <a:br>
              <a:rPr lang="nl-NL" sz="1800" cap="all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1800" cap="all" dirty="0">
                <a:solidFill>
                  <a:schemeClr val="accent1">
                    <a:lumMod val="75000"/>
                  </a:schemeClr>
                </a:solidFill>
              </a:rPr>
              <a:t>Bij Project Portfolio Management</a:t>
            </a:r>
            <a:br>
              <a:rPr lang="nl-NL" sz="1800" cap="all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1800" cap="all" dirty="0" err="1">
                <a:solidFill>
                  <a:schemeClr val="accent1">
                    <a:lumMod val="75000"/>
                  </a:schemeClr>
                </a:solidFill>
              </a:rPr>
              <a:t>rijnland</a:t>
            </a:r>
            <a:endParaRPr lang="nl-NL" sz="1800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Rectangle 13">
            <a:hlinkClick r:id="" action="ppaction://noaction"/>
          </p:cNvPr>
          <p:cNvSpPr/>
          <p:nvPr/>
        </p:nvSpPr>
        <p:spPr>
          <a:xfrm>
            <a:off x="592827" y="2654446"/>
            <a:ext cx="2081583" cy="4532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dirty="0">
                <a:solidFill>
                  <a:schemeClr val="tx1"/>
                </a:solidFill>
              </a:rPr>
              <a:t>Teamleiders Automatisering en  Informatisering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640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622813931"/>
      </p:ext>
    </p:extLst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27"/>
          <p:cNvSpPr/>
          <p:nvPr/>
        </p:nvSpPr>
        <p:spPr>
          <a:xfrm>
            <a:off x="1828017" y="3776314"/>
            <a:ext cx="8868998" cy="14239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1" name="Rounded Rectangle 27"/>
          <p:cNvSpPr/>
          <p:nvPr/>
        </p:nvSpPr>
        <p:spPr>
          <a:xfrm>
            <a:off x="1802719" y="3109885"/>
            <a:ext cx="8868998" cy="6572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0" name="Rounded Rectangle 27"/>
          <p:cNvSpPr/>
          <p:nvPr/>
        </p:nvSpPr>
        <p:spPr>
          <a:xfrm>
            <a:off x="1802719" y="1581597"/>
            <a:ext cx="8868998" cy="1519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NL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ounded Rectangle 27"/>
          <p:cNvSpPr/>
          <p:nvPr/>
        </p:nvSpPr>
        <p:spPr>
          <a:xfrm>
            <a:off x="2124225" y="5581889"/>
            <a:ext cx="803766" cy="714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/>
              <a:t>Idee+</a:t>
            </a:r>
          </a:p>
          <a:p>
            <a:pPr algn="ctr"/>
            <a:r>
              <a:rPr lang="nl-NL" sz="1200" dirty="0"/>
              <a:t>Project</a:t>
            </a:r>
          </a:p>
        </p:txBody>
      </p:sp>
      <p:sp>
        <p:nvSpPr>
          <p:cNvPr id="4" name="Rounded Rectangle 28"/>
          <p:cNvSpPr/>
          <p:nvPr/>
        </p:nvSpPr>
        <p:spPr>
          <a:xfrm>
            <a:off x="3008366" y="5581889"/>
            <a:ext cx="1366400" cy="714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/>
              <a:t>Project  initiatie</a:t>
            </a:r>
          </a:p>
        </p:txBody>
      </p:sp>
      <p:sp>
        <p:nvSpPr>
          <p:cNvPr id="5" name="Rounded Rectangle 29"/>
          <p:cNvSpPr/>
          <p:nvPr/>
        </p:nvSpPr>
        <p:spPr>
          <a:xfrm>
            <a:off x="4455145" y="5581889"/>
            <a:ext cx="803766" cy="714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/>
              <a:t>Project Definitie</a:t>
            </a:r>
          </a:p>
        </p:txBody>
      </p:sp>
      <p:sp>
        <p:nvSpPr>
          <p:cNvPr id="6" name="Rounded Rectangle 30"/>
          <p:cNvSpPr/>
          <p:nvPr/>
        </p:nvSpPr>
        <p:spPr>
          <a:xfrm>
            <a:off x="5419663" y="5581889"/>
            <a:ext cx="2009413" cy="714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/>
              <a:t>Project Uitvoering</a:t>
            </a:r>
          </a:p>
        </p:txBody>
      </p:sp>
      <p:sp>
        <p:nvSpPr>
          <p:cNvPr id="7" name="Rounded Rectangle 32"/>
          <p:cNvSpPr/>
          <p:nvPr/>
        </p:nvSpPr>
        <p:spPr>
          <a:xfrm>
            <a:off x="7509452" y="5581889"/>
            <a:ext cx="964518" cy="714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/>
              <a:t>Project Afronding</a:t>
            </a:r>
          </a:p>
        </p:txBody>
      </p:sp>
      <p:sp>
        <p:nvSpPr>
          <p:cNvPr id="8" name="Rounded Rectangle 33"/>
          <p:cNvSpPr/>
          <p:nvPr/>
        </p:nvSpPr>
        <p:spPr>
          <a:xfrm>
            <a:off x="8634723" y="5581889"/>
            <a:ext cx="1286025" cy="714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/>
              <a:t>Post</a:t>
            </a:r>
          </a:p>
          <a:p>
            <a:pPr algn="ctr"/>
            <a:r>
              <a:rPr lang="nl-NL" sz="1200" dirty="0"/>
              <a:t>Project</a:t>
            </a:r>
          </a:p>
        </p:txBody>
      </p:sp>
      <p:sp>
        <p:nvSpPr>
          <p:cNvPr id="9" name="Oval 34"/>
          <p:cNvSpPr/>
          <p:nvPr/>
        </p:nvSpPr>
        <p:spPr>
          <a:xfrm>
            <a:off x="838200" y="5304203"/>
            <a:ext cx="1125822" cy="115041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100" dirty="0">
                <a:solidFill>
                  <a:schemeClr val="tx1"/>
                </a:solidFill>
              </a:rPr>
              <a:t>Verzamelen Informatie behoefte</a:t>
            </a:r>
          </a:p>
        </p:txBody>
      </p:sp>
      <p:sp>
        <p:nvSpPr>
          <p:cNvPr id="10" name="Flowchart: Decision 35"/>
          <p:cNvSpPr/>
          <p:nvPr/>
        </p:nvSpPr>
        <p:spPr>
          <a:xfrm>
            <a:off x="2767789" y="5740569"/>
            <a:ext cx="401332" cy="317355"/>
          </a:xfrm>
          <a:prstGeom prst="flowChartDecisi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Flowchart: Decision 36"/>
          <p:cNvSpPr/>
          <p:nvPr/>
        </p:nvSpPr>
        <p:spPr>
          <a:xfrm>
            <a:off x="4214567" y="5740569"/>
            <a:ext cx="401332" cy="317355"/>
          </a:xfrm>
          <a:prstGeom prst="flowChartDecisi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Flowchart: Decision 37"/>
          <p:cNvSpPr/>
          <p:nvPr/>
        </p:nvSpPr>
        <p:spPr>
          <a:xfrm>
            <a:off x="5179085" y="5740569"/>
            <a:ext cx="401332" cy="317355"/>
          </a:xfrm>
          <a:prstGeom prst="flowChartDecisi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Flowchart: Decision 38"/>
          <p:cNvSpPr/>
          <p:nvPr/>
        </p:nvSpPr>
        <p:spPr>
          <a:xfrm>
            <a:off x="7268874" y="5740569"/>
            <a:ext cx="401332" cy="317355"/>
          </a:xfrm>
          <a:prstGeom prst="flowChartDecisi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Flowchart: Decision 39"/>
          <p:cNvSpPr/>
          <p:nvPr/>
        </p:nvSpPr>
        <p:spPr>
          <a:xfrm>
            <a:off x="8394145" y="5740569"/>
            <a:ext cx="401332" cy="317355"/>
          </a:xfrm>
          <a:prstGeom prst="flowChartDecisi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Flowchart: Decision 41"/>
          <p:cNvSpPr/>
          <p:nvPr/>
        </p:nvSpPr>
        <p:spPr>
          <a:xfrm>
            <a:off x="1802719" y="5740569"/>
            <a:ext cx="401332" cy="317355"/>
          </a:xfrm>
          <a:prstGeom prst="flowChartDecisi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Flowchart: Document 50"/>
          <p:cNvSpPr/>
          <p:nvPr/>
        </p:nvSpPr>
        <p:spPr>
          <a:xfrm>
            <a:off x="3812131" y="5264535"/>
            <a:ext cx="562636" cy="317355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dirty="0"/>
              <a:t>Brief</a:t>
            </a:r>
          </a:p>
        </p:txBody>
      </p:sp>
      <p:sp>
        <p:nvSpPr>
          <p:cNvPr id="20" name="Flowchart: Document 51"/>
          <p:cNvSpPr/>
          <p:nvPr/>
        </p:nvSpPr>
        <p:spPr>
          <a:xfrm>
            <a:off x="4615899" y="5264535"/>
            <a:ext cx="643009" cy="317355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100" dirty="0"/>
              <a:t>Contract</a:t>
            </a:r>
          </a:p>
        </p:txBody>
      </p:sp>
      <p:sp>
        <p:nvSpPr>
          <p:cNvPr id="21" name="Flowchart: Document 55"/>
          <p:cNvSpPr/>
          <p:nvPr/>
        </p:nvSpPr>
        <p:spPr>
          <a:xfrm>
            <a:off x="7890013" y="5264535"/>
            <a:ext cx="583957" cy="317355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dirty="0"/>
              <a:t>EVAL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5440667" y="48516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Pentagon 14"/>
          <p:cNvSpPr/>
          <p:nvPr/>
        </p:nvSpPr>
        <p:spPr>
          <a:xfrm>
            <a:off x="2043849" y="884444"/>
            <a:ext cx="3375814" cy="396694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Portfolio Definitie</a:t>
            </a:r>
          </a:p>
        </p:txBody>
      </p:sp>
      <p:sp>
        <p:nvSpPr>
          <p:cNvPr id="31" name="Chevron 15"/>
          <p:cNvSpPr/>
          <p:nvPr/>
        </p:nvSpPr>
        <p:spPr>
          <a:xfrm>
            <a:off x="5339285" y="884444"/>
            <a:ext cx="3215060" cy="396694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Portfolio Uitvoering</a:t>
            </a:r>
          </a:p>
        </p:txBody>
      </p:sp>
      <p:sp>
        <p:nvSpPr>
          <p:cNvPr id="32" name="Chevron 16"/>
          <p:cNvSpPr/>
          <p:nvPr/>
        </p:nvSpPr>
        <p:spPr>
          <a:xfrm>
            <a:off x="8473970" y="884444"/>
            <a:ext cx="1446778" cy="396694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Beheer</a:t>
            </a:r>
          </a:p>
        </p:txBody>
      </p:sp>
      <p:sp>
        <p:nvSpPr>
          <p:cNvPr id="34" name="Rounded Rectangle 28">
            <a:hlinkClick r:id="" action="ppaction://noaction"/>
          </p:cNvPr>
          <p:cNvSpPr/>
          <p:nvPr/>
        </p:nvSpPr>
        <p:spPr>
          <a:xfrm>
            <a:off x="2043845" y="2586110"/>
            <a:ext cx="3135236" cy="4096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/>
              <a:t>Behandelen projecten in voorbereiding</a:t>
            </a:r>
          </a:p>
        </p:txBody>
      </p:sp>
      <p:sp>
        <p:nvSpPr>
          <p:cNvPr id="35" name="Rounded Rectangle 28">
            <a:hlinkClick r:id="" action="ppaction://noaction"/>
          </p:cNvPr>
          <p:cNvSpPr/>
          <p:nvPr/>
        </p:nvSpPr>
        <p:spPr>
          <a:xfrm>
            <a:off x="5338730" y="2594325"/>
            <a:ext cx="3135238" cy="4096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/>
              <a:t>Behandelen voortgang projecten</a:t>
            </a:r>
          </a:p>
        </p:txBody>
      </p:sp>
      <p:sp>
        <p:nvSpPr>
          <p:cNvPr id="36" name="Rounded Rectangle 28">
            <a:hlinkClick r:id="" action="ppaction://noaction"/>
          </p:cNvPr>
          <p:cNvSpPr/>
          <p:nvPr/>
        </p:nvSpPr>
        <p:spPr>
          <a:xfrm>
            <a:off x="3008366" y="4277072"/>
            <a:ext cx="5465601" cy="31085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/>
              <a:t>Uitvoeren portfolioanalyses</a:t>
            </a:r>
          </a:p>
        </p:txBody>
      </p:sp>
      <p:sp>
        <p:nvSpPr>
          <p:cNvPr id="37" name="Rounded Rectangle 28">
            <a:hlinkClick r:id="" action="ppaction://noaction"/>
          </p:cNvPr>
          <p:cNvSpPr/>
          <p:nvPr/>
        </p:nvSpPr>
        <p:spPr>
          <a:xfrm>
            <a:off x="2043846" y="4635964"/>
            <a:ext cx="6430121" cy="44532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/>
              <a:t>Verzamelen voortgang en onderhouden project- en portfoliogegevens</a:t>
            </a:r>
          </a:p>
        </p:txBody>
      </p:sp>
      <p:sp>
        <p:nvSpPr>
          <p:cNvPr id="38" name="Rounded Rectangle 28">
            <a:hlinkClick r:id="" action="ppaction://noaction"/>
          </p:cNvPr>
          <p:cNvSpPr/>
          <p:nvPr/>
        </p:nvSpPr>
        <p:spPr>
          <a:xfrm>
            <a:off x="3008366" y="3871062"/>
            <a:ext cx="5465601" cy="34121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/>
              <a:t>Verzorgen portfoliorapportages</a:t>
            </a:r>
          </a:p>
        </p:txBody>
      </p:sp>
      <p:sp>
        <p:nvSpPr>
          <p:cNvPr id="39" name="Rounded Rectangle 28">
            <a:hlinkClick r:id="" action="ppaction://noaction"/>
          </p:cNvPr>
          <p:cNvSpPr/>
          <p:nvPr/>
        </p:nvSpPr>
        <p:spPr>
          <a:xfrm>
            <a:off x="2043845" y="1725119"/>
            <a:ext cx="8437342" cy="30803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/>
              <a:t>Besluitvorming over projectportfolio</a:t>
            </a:r>
          </a:p>
        </p:txBody>
      </p:sp>
      <p:sp>
        <p:nvSpPr>
          <p:cNvPr id="40" name="Rounded Rectangle 28">
            <a:hlinkClick r:id="" action="ppaction://noaction"/>
          </p:cNvPr>
          <p:cNvSpPr/>
          <p:nvPr/>
        </p:nvSpPr>
        <p:spPr>
          <a:xfrm>
            <a:off x="5338730" y="2097949"/>
            <a:ext cx="3135236" cy="4096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/>
              <a:t>Behandelen escalaties projecten in uitvoering</a:t>
            </a:r>
          </a:p>
        </p:txBody>
      </p:sp>
      <p:sp>
        <p:nvSpPr>
          <p:cNvPr id="41" name="Rounded Rectangle 28">
            <a:hlinkClick r:id="" action="ppaction://noaction"/>
          </p:cNvPr>
          <p:cNvSpPr/>
          <p:nvPr/>
        </p:nvSpPr>
        <p:spPr>
          <a:xfrm>
            <a:off x="2043849" y="2098963"/>
            <a:ext cx="3135236" cy="4096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/>
              <a:t>Prioritering en planning projectportfolio</a:t>
            </a:r>
          </a:p>
        </p:txBody>
      </p:sp>
      <p:sp>
        <p:nvSpPr>
          <p:cNvPr id="42" name="Rounded Rectangle 28">
            <a:hlinkClick r:id="" action="ppaction://noaction"/>
          </p:cNvPr>
          <p:cNvSpPr/>
          <p:nvPr/>
        </p:nvSpPr>
        <p:spPr>
          <a:xfrm>
            <a:off x="3008366" y="3266931"/>
            <a:ext cx="5465600" cy="34121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/>
              <a:t>Resourcemanagement en -planning</a:t>
            </a:r>
          </a:p>
        </p:txBody>
      </p:sp>
      <p:sp>
        <p:nvSpPr>
          <p:cNvPr id="43" name="Rounded Rectangle 28">
            <a:hlinkClick r:id="" action="ppaction://noaction"/>
          </p:cNvPr>
          <p:cNvSpPr/>
          <p:nvPr/>
        </p:nvSpPr>
        <p:spPr>
          <a:xfrm>
            <a:off x="8554345" y="2594325"/>
            <a:ext cx="1926842" cy="4096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/>
              <a:t>Behandelen projecten </a:t>
            </a:r>
          </a:p>
          <a:p>
            <a:pPr algn="ctr"/>
            <a:r>
              <a:rPr lang="nl-NL" sz="1200" dirty="0"/>
              <a:t>afgerond</a:t>
            </a:r>
          </a:p>
        </p:txBody>
      </p:sp>
      <p:cxnSp>
        <p:nvCxnSpPr>
          <p:cNvPr id="45" name="Gebogen verbindingslijn 44"/>
          <p:cNvCxnSpPr>
            <a:endCxn id="30" idx="2"/>
          </p:cNvCxnSpPr>
          <p:nvPr/>
        </p:nvCxnSpPr>
        <p:spPr>
          <a:xfrm rot="10800000" flipV="1">
            <a:off x="3632583" y="1268360"/>
            <a:ext cx="3328656" cy="12777"/>
          </a:xfrm>
          <a:prstGeom prst="bentConnector4">
            <a:avLst>
              <a:gd name="adj1" fmla="val 412"/>
              <a:gd name="adj2" fmla="val 1889152"/>
            </a:avLst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67076" y="209011"/>
            <a:ext cx="1962014" cy="1258723"/>
          </a:xfrm>
          <a:ln w="25400">
            <a:solidFill>
              <a:schemeClr val="accent1"/>
            </a:solidFill>
          </a:ln>
        </p:spPr>
        <p:txBody>
          <a:bodyPr vert="horz" lIns="0" tIns="0" rIns="0" bIns="0" rtlCol="0" anchor="ctr">
            <a:noAutofit/>
          </a:bodyPr>
          <a:lstStyle/>
          <a:p>
            <a:pPr algn="ctr"/>
            <a:r>
              <a:rPr lang="nl-NL" sz="1800" cap="all" dirty="0">
                <a:solidFill>
                  <a:schemeClr val="accent1">
                    <a:lumMod val="75000"/>
                  </a:schemeClr>
                </a:solidFill>
              </a:rPr>
              <a:t>Overzicht Pr0cessen Bij Project Portfolio Management</a:t>
            </a:r>
            <a:br>
              <a:rPr lang="nl-NL" sz="1800" cap="all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sz="1800" cap="all" dirty="0" err="1">
                <a:solidFill>
                  <a:schemeClr val="accent1">
                    <a:lumMod val="75000"/>
                  </a:schemeClr>
                </a:solidFill>
              </a:rPr>
              <a:t>rijnland</a:t>
            </a:r>
            <a:endParaRPr lang="nl-NL" sz="1800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" name="Rounded Rectangle 27"/>
          <p:cNvSpPr/>
          <p:nvPr/>
        </p:nvSpPr>
        <p:spPr>
          <a:xfrm>
            <a:off x="2927991" y="6417073"/>
            <a:ext cx="5706732" cy="351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>
                <a:solidFill>
                  <a:schemeClr val="accent1">
                    <a:lumMod val="50000"/>
                  </a:schemeClr>
                </a:solidFill>
              </a:rPr>
              <a:t>Project Levenscyclus</a:t>
            </a:r>
          </a:p>
        </p:txBody>
      </p:sp>
      <p:sp>
        <p:nvSpPr>
          <p:cNvPr id="46" name="Rounded Rectangle 27"/>
          <p:cNvSpPr/>
          <p:nvPr/>
        </p:nvSpPr>
        <p:spPr>
          <a:xfrm>
            <a:off x="2043844" y="424851"/>
            <a:ext cx="7876903" cy="351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>
                <a:solidFill>
                  <a:schemeClr val="accent1">
                    <a:lumMod val="50000"/>
                  </a:schemeClr>
                </a:solidFill>
              </a:rPr>
              <a:t>Portfolio Levenscyclus</a:t>
            </a:r>
          </a:p>
        </p:txBody>
      </p:sp>
      <p:sp>
        <p:nvSpPr>
          <p:cNvPr id="47" name="Rounded Rectangle 27"/>
          <p:cNvSpPr/>
          <p:nvPr/>
        </p:nvSpPr>
        <p:spPr>
          <a:xfrm>
            <a:off x="512709" y="1585139"/>
            <a:ext cx="1290010" cy="15191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>
                <a:solidFill>
                  <a:schemeClr val="accent1">
                    <a:lumMod val="50000"/>
                  </a:schemeClr>
                </a:solidFill>
              </a:rPr>
              <a:t>Processen</a:t>
            </a:r>
          </a:p>
          <a:p>
            <a:pPr algn="ctr"/>
            <a:r>
              <a:rPr lang="nl-NL" sz="1200" dirty="0">
                <a:solidFill>
                  <a:schemeClr val="accent1">
                    <a:lumMod val="50000"/>
                  </a:schemeClr>
                </a:solidFill>
              </a:rPr>
              <a:t>I-Projecten</a:t>
            </a:r>
          </a:p>
          <a:p>
            <a:pPr algn="ctr"/>
            <a:r>
              <a:rPr lang="nl-NL" sz="1200" dirty="0">
                <a:solidFill>
                  <a:schemeClr val="accent1">
                    <a:lumMod val="50000"/>
                  </a:schemeClr>
                </a:solidFill>
              </a:rPr>
              <a:t>Board</a:t>
            </a:r>
          </a:p>
        </p:txBody>
      </p:sp>
      <p:sp>
        <p:nvSpPr>
          <p:cNvPr id="48" name="Rounded Rectangle 27"/>
          <p:cNvSpPr/>
          <p:nvPr/>
        </p:nvSpPr>
        <p:spPr>
          <a:xfrm>
            <a:off x="522620" y="3871062"/>
            <a:ext cx="1290010" cy="13291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>
                <a:solidFill>
                  <a:schemeClr val="accent1">
                    <a:lumMod val="50000"/>
                  </a:schemeClr>
                </a:solidFill>
              </a:rPr>
              <a:t>Processen Portfolio management en -beheer</a:t>
            </a:r>
          </a:p>
        </p:txBody>
      </p:sp>
      <p:sp>
        <p:nvSpPr>
          <p:cNvPr id="49" name="Rounded Rectangle 27"/>
          <p:cNvSpPr/>
          <p:nvPr/>
        </p:nvSpPr>
        <p:spPr>
          <a:xfrm>
            <a:off x="512709" y="3154492"/>
            <a:ext cx="1290010" cy="6090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1200" dirty="0">
                <a:solidFill>
                  <a:schemeClr val="accent1">
                    <a:lumMod val="50000"/>
                  </a:schemeClr>
                </a:solidFill>
              </a:rPr>
              <a:t>Processen</a:t>
            </a:r>
          </a:p>
          <a:p>
            <a:pPr algn="ctr"/>
            <a:r>
              <a:rPr lang="nl-NL" sz="1200" dirty="0">
                <a:solidFill>
                  <a:schemeClr val="accent1">
                    <a:lumMod val="50000"/>
                  </a:schemeClr>
                </a:solidFill>
              </a:rPr>
              <a:t>Resource Management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641</a:t>
            </a:fld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2291133716"/>
      </p:ext>
    </p:extLst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600" dirty="0"/>
              <a:t>Overzicht van activiteiten bij Implementatie van gezamenlijk PPM bij 2 waterschappen </a:t>
            </a:r>
            <a:br>
              <a:rPr lang="nl-NL" sz="3600" dirty="0"/>
            </a:br>
            <a:r>
              <a:rPr lang="nl-NL" sz="3600" dirty="0"/>
              <a:t>(Onderdeel van opzetten van gezamenlijke ICT afdeling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Overzicht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Rol van adviseur in gezamenlijk project</a:t>
            </a:r>
          </a:p>
          <a:p>
            <a:r>
              <a:rPr lang="nl-NL" dirty="0"/>
              <a:t>Inbreng van specifieke kennis en voorbeelden </a:t>
            </a:r>
            <a:r>
              <a:rPr lang="nl-NL" dirty="0" err="1"/>
              <a:t>mbt</a:t>
            </a:r>
            <a:r>
              <a:rPr lang="nl-NL" dirty="0"/>
              <a:t> PPM</a:t>
            </a:r>
          </a:p>
          <a:p>
            <a:r>
              <a:rPr lang="nl-NL" dirty="0"/>
              <a:t>Analyse van Besluiten en besluitvorming over I Projecten</a:t>
            </a:r>
          </a:p>
          <a:p>
            <a:r>
              <a:rPr lang="nl-NL" dirty="0"/>
              <a:t>Analyse stakeholders in PPM</a:t>
            </a:r>
          </a:p>
          <a:p>
            <a:r>
              <a:rPr lang="nl-NL" dirty="0"/>
              <a:t>(Mede-) ontwerp van vragenlijst voor interviews</a:t>
            </a:r>
          </a:p>
          <a:p>
            <a:r>
              <a:rPr lang="nl-NL" dirty="0"/>
              <a:t>Analyse van interviews</a:t>
            </a:r>
          </a:p>
          <a:p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/>
              <a:t>- Vervolg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(Mede-) uitwerken naar uitgangspunten voor inrichting I Board binnen gezamenlijke waterschappen</a:t>
            </a:r>
          </a:p>
          <a:p>
            <a:r>
              <a:rPr lang="nl-NL" sz="2400" dirty="0"/>
              <a:t>Stappen </a:t>
            </a:r>
            <a:r>
              <a:rPr lang="nl-NL" sz="2400" dirty="0" err="1"/>
              <a:t>ri</a:t>
            </a:r>
            <a:r>
              <a:rPr lang="nl-NL" sz="2400" dirty="0"/>
              <a:t>. Ontwerp en implementatie volgen nog </a:t>
            </a:r>
          </a:p>
          <a:p>
            <a:endParaRPr lang="nl-NL" sz="240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642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1135406694"/>
      </p:ext>
    </p:extLst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81D76-D4B6-474C-B129-A4BB875907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Slides uit opdracht </a:t>
            </a:r>
            <a:br>
              <a:rPr lang="nl-NL" dirty="0"/>
            </a:br>
            <a:r>
              <a:rPr lang="nl-NL" dirty="0"/>
              <a:t>Gemeente Den Haag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F6BB3CC-876E-49DD-AFB9-31619D5B32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72539FB-7DC1-4FFB-A1C2-539CC2346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934484D-DED2-4CC9-9448-0A5FD4BF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646</a:t>
            </a:fld>
            <a:endParaRPr lang="nl-NL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Diazoom 6">
                <a:extLst>
                  <a:ext uri="{FF2B5EF4-FFF2-40B4-BE49-F238E27FC236}">
                    <a16:creationId xmlns:a16="http://schemas.microsoft.com/office/drawing/2014/main" id="{1301D7A6-2DC5-4E66-BF6F-C68D900E01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4586233"/>
                  </p:ext>
                </p:extLst>
              </p:nvPr>
            </p:nvGraphicFramePr>
            <p:xfrm>
              <a:off x="1524000" y="5034641"/>
              <a:ext cx="2106967" cy="1185169"/>
            </p:xfrm>
            <a:graphic>
              <a:graphicData uri="http://schemas.microsoft.com/office/powerpoint/2016/slidezoom">
                <pslz:sldZm>
                  <pslz:sldZmObj sldId="1023" cId="1279752881">
                    <pslz:zmPr id="{39115C95-8B65-4174-A36C-FEB88194C7DB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06967" cy="118516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Diazoom 6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1301D7A6-2DC5-4E66-BF6F-C68D900E01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000" y="5034641"/>
                <a:ext cx="2106967" cy="118516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Diazoom 8">
                <a:extLst>
                  <a:ext uri="{FF2B5EF4-FFF2-40B4-BE49-F238E27FC236}">
                    <a16:creationId xmlns:a16="http://schemas.microsoft.com/office/drawing/2014/main" id="{1F8CF42E-7E6A-4532-BEA3-2560C4CD6D0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9297511"/>
                  </p:ext>
                </p:extLst>
              </p:nvPr>
            </p:nvGraphicFramePr>
            <p:xfrm>
              <a:off x="3788467" y="5018273"/>
              <a:ext cx="2106967" cy="1185169"/>
            </p:xfrm>
            <a:graphic>
              <a:graphicData uri="http://schemas.microsoft.com/office/powerpoint/2016/slidezoom">
                <pslz:sldZm>
                  <pslz:sldZmObj sldId="1035" cId="3090570863">
                    <pslz:zmPr id="{5054A168-1CE2-40A1-9A6D-62E94A96EC5B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06967" cy="118516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Diazoom 8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F8CF42E-7E6A-4532-BEA3-2560C4CD6D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88467" y="5018273"/>
                <a:ext cx="2106967" cy="118516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Diazoom 10">
                <a:extLst>
                  <a:ext uri="{FF2B5EF4-FFF2-40B4-BE49-F238E27FC236}">
                    <a16:creationId xmlns:a16="http://schemas.microsoft.com/office/drawing/2014/main" id="{AD415D79-9D0E-4631-A74A-6CF81CE2FCE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11499680"/>
                  </p:ext>
                </p:extLst>
              </p:nvPr>
            </p:nvGraphicFramePr>
            <p:xfrm>
              <a:off x="6096000" y="5018273"/>
              <a:ext cx="2106967" cy="1185169"/>
            </p:xfrm>
            <a:graphic>
              <a:graphicData uri="http://schemas.microsoft.com/office/powerpoint/2016/slidezoom">
                <pslz:sldZm>
                  <pslz:sldZmObj sldId="1036" cId="55443112">
                    <pslz:zmPr id="{7AE5C60C-FBA9-48E7-B8AC-493ACB62BF4E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06967" cy="118516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Diazoom 1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AD415D79-9D0E-4631-A74A-6CF81CE2FC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96000" y="5018273"/>
                <a:ext cx="2106967" cy="118516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7213830"/>
      </p:ext>
    </p:extLst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15BFEB-FCF9-4092-84E1-D8C1B9747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GDH Concern opdracht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6C6990-0F50-4FE1-8C6E-C85FE19FD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6D6841D-3DD7-4721-A4B0-7585CE669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0BA1FE5-49B6-4B5F-9609-22272F670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648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5A5900A-EFF8-4540-9D01-024135CD9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069" y="998376"/>
            <a:ext cx="4094262" cy="517858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75D2962-FBFC-485E-8A0C-41F257F63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14" y="2034172"/>
            <a:ext cx="7283841" cy="41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52881"/>
      </p:ext>
    </p:extLst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25337-F011-4FC8-AFD6-56516440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GDH DSB Opdracht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1A7E63C-B3B5-4F49-AC64-8367A314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5C54CC0-F627-4714-A993-C78D0B721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649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9755F26-4C41-4D9C-B3FF-91ABBD4EE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3" y="1530220"/>
            <a:ext cx="4183315" cy="23979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FEE35D6-825B-44B9-B7F4-DCA35F40E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515" y="1264296"/>
            <a:ext cx="2718594" cy="29298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B66CE66-A4D4-44DF-8E87-D098CC991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364" y="1411943"/>
            <a:ext cx="3453902" cy="503248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3924A7A-754B-4045-BE44-333A3DF35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33" y="4413380"/>
            <a:ext cx="4183316" cy="194839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DF407EF-E769-4D32-B47A-26DE72F32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1770" y="4413380"/>
            <a:ext cx="4004798" cy="205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70863"/>
      </p:ext>
    </p:extLst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503A33-D048-47AF-8A8B-B38B46264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GDH tijdsregistratie opdracht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1873F58-6ECB-4C4F-B073-02DCEEF74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DD94427-2EA7-4218-A0EB-278850FB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650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996A0F3-F6C4-4A0C-96A4-61D6B3F4E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545" y="2940991"/>
            <a:ext cx="4841880" cy="330323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A641101-0A52-4550-BD65-5F0FCB96E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75" y="2060590"/>
            <a:ext cx="6704404" cy="361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3112"/>
      </p:ext>
    </p:extLst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81D76-D4B6-474C-B129-A4BB875907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Slides uit opdracht </a:t>
            </a:r>
            <a:br>
              <a:rPr lang="nl-NL" dirty="0"/>
            </a:br>
            <a:r>
              <a:rPr lang="nl-NL" dirty="0"/>
              <a:t>Deltion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F6BB3CC-876E-49DD-AFB9-31619D5B32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72539FB-7DC1-4FFB-A1C2-539CC2346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934484D-DED2-4CC9-9448-0A5FD4BF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651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9170905"/>
      </p:ext>
    </p:extLst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81D76-D4B6-474C-B129-A4BB875907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Slides uit opdracht </a:t>
            </a:r>
            <a:br>
              <a:rPr lang="nl-NL" dirty="0"/>
            </a:br>
            <a:r>
              <a:rPr lang="nl-NL" dirty="0"/>
              <a:t>Waterschap Rijn en IJssel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F6BB3CC-876E-49DD-AFB9-31619D5B32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72539FB-7DC1-4FFB-A1C2-539CC2346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934484D-DED2-4CC9-9448-0A5FD4BF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653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9166662"/>
      </p:ext>
    </p:extLst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81D76-D4B6-474C-B129-A4BB875907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Slides uit opdracht </a:t>
            </a:r>
            <a:br>
              <a:rPr lang="nl-NL" dirty="0"/>
            </a:br>
            <a:r>
              <a:rPr lang="nl-NL" dirty="0"/>
              <a:t>Klant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F6BB3CC-876E-49DD-AFB9-31619D5B32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72539FB-7DC1-4FFB-A1C2-539CC2346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934484D-DED2-4CC9-9448-0A5FD4BF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655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6513762"/>
      </p:ext>
    </p:extLst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Waartoe/ Toegevoegde waarde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70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2821793638"/>
      </p:ext>
    </p:extLst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: ezelsoor 10">
            <a:extLst>
              <a:ext uri="{FF2B5EF4-FFF2-40B4-BE49-F238E27FC236}">
                <a16:creationId xmlns:a16="http://schemas.microsoft.com/office/drawing/2014/main" id="{BC43270E-1369-48B1-989F-C3B9F8F9B697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DB0243-3BA9-4655-A83B-C93A2AF68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Maarten Hogt en Hogt Portfoliomanagement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48F3087-3832-4537-A26A-5FBF9DAF5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40DDF9D-D299-426D-A0B5-FCF506BF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7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E256D6D8-F1E5-462E-B7BB-3B2154154B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74519543"/>
                  </p:ext>
                </p:extLst>
              </p:nvPr>
            </p:nvGraphicFramePr>
            <p:xfrm>
              <a:off x="124790" y="1530417"/>
              <a:ext cx="11332592" cy="4689408"/>
            </p:xfrm>
            <a:graphic>
              <a:graphicData uri="http://schemas.microsoft.com/office/powerpoint/2016/summaryzoom">
                <psuz:summaryZm>
                  <psuz:summaryZmObj sectionId="{22C92786-802B-462E-907D-48498C5E5925}">
                    <psuz:zmPr id="{72CAAEF0-A096-48DB-83BC-EC1CA906839D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39139" y="368584"/>
                          <a:ext cx="3399777" cy="191237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76CBB267-AA96-49E5-A55D-5B0EE3E70363}">
                    <psuz:zmPr id="{353F9CB2-1B4B-4F22-BBDE-244528CDD30C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966408" y="368584"/>
                          <a:ext cx="3399777" cy="191237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A35BFB8-DE40-4ED0-B263-8FDDF77D16F4}">
                    <psuz:zmPr id="{2D1458AC-D408-4B11-BECF-AF95AB1FC383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493677" y="368584"/>
                          <a:ext cx="3399777" cy="191237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4CC6FD7-48BE-45F8-93BD-EA8ED69E7E6F}">
                    <psuz:zmPr id="{42E78898-BF28-4649-8694-8898F0797F24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39139" y="2408450"/>
                          <a:ext cx="3399777" cy="191237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7F5EE6C-18B2-4419-874D-58D62B22ACE1}">
                    <psuz:zmPr id="{D029264E-247F-44C1-9DD8-37C7E47D515A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966408" y="2408450"/>
                          <a:ext cx="3399777" cy="191237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405B926A-EA1C-4451-BADE-3440EA8C4CA6}">
                    <psuz:zmPr id="{0FABA54E-88AF-40A3-860D-5112007700CE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7493677" y="2408450"/>
                          <a:ext cx="3399777" cy="191237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E256D6D8-F1E5-462E-B7BB-3B2154154B1A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24790" y="1530417"/>
                <a:ext cx="11332592" cy="4689408"/>
                <a:chOff x="124790" y="1530417"/>
                <a:chExt cx="11332592" cy="4689408"/>
              </a:xfrm>
            </p:grpSpPr>
            <p:pic>
              <p:nvPicPr>
                <p:cNvPr id="3" name="Afbeelding 3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3929" y="1899001"/>
                  <a:ext cx="3399777" cy="191237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Afbeelding 6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91198" y="1899001"/>
                  <a:ext cx="3399777" cy="191237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Afbeelding 8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618467" y="1899001"/>
                  <a:ext cx="3399777" cy="191237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Afbeelding 9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63929" y="3938867"/>
                  <a:ext cx="3399777" cy="191237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Afbeelding 10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91198" y="3938867"/>
                  <a:ext cx="3399777" cy="191237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2" name="Afbeelding 12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18467" y="3938867"/>
                  <a:ext cx="3399777" cy="1912374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078814546"/>
      </p:ext>
    </p:extLst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Management vragen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79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633315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is Maarten Hogt?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825625"/>
            <a:ext cx="10949247" cy="4351338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Ervaren project-, programma-, portfolio- en informatiemanager</a:t>
            </a:r>
          </a:p>
          <a:p>
            <a:r>
              <a:rPr lang="nl-NL" dirty="0"/>
              <a:t>Branches: Bank, Energiebedrijf, Consultancy, Hoger Onderwijs, Waterschappen, Gemeenten, Provincies</a:t>
            </a:r>
          </a:p>
          <a:p>
            <a:r>
              <a:rPr lang="nl-NL" dirty="0"/>
              <a:t>Op raakvlak ICT en Business (processen)</a:t>
            </a:r>
          </a:p>
          <a:p>
            <a:r>
              <a:rPr lang="nl-NL" dirty="0"/>
              <a:t>Achtergrond in Bedrijfskunde en Bedrijfskundige Informatica</a:t>
            </a:r>
          </a:p>
          <a:p>
            <a:r>
              <a:rPr lang="nl-NL" dirty="0"/>
              <a:t>Eigen bureau Hogt Portfoliomanagement</a:t>
            </a:r>
          </a:p>
          <a:p>
            <a:r>
              <a:rPr lang="nl-NL" dirty="0" err="1"/>
              <a:t>MoP</a:t>
            </a:r>
            <a:r>
              <a:rPr lang="nl-NL" dirty="0"/>
              <a:t> (Management of </a:t>
            </a:r>
            <a:r>
              <a:rPr lang="nl-NL" dirty="0" err="1"/>
              <a:t>Portfolios</a:t>
            </a:r>
            <a:r>
              <a:rPr lang="nl-NL" dirty="0"/>
              <a:t>) Practitioner</a:t>
            </a:r>
          </a:p>
          <a:p>
            <a:r>
              <a:rPr lang="nl-NL" dirty="0"/>
              <a:t>Rustig, vriendelijk, analytisch, gestructureerd, samenwerking, </a:t>
            </a:r>
            <a:br>
              <a:rPr lang="nl-NL" dirty="0"/>
            </a:br>
            <a:r>
              <a:rPr lang="nl-NL" dirty="0"/>
              <a:t>resultaatgericht, behulpzaam, kwaliteit</a:t>
            </a:r>
          </a:p>
          <a:p>
            <a:r>
              <a:rPr lang="nl-NL" dirty="0"/>
              <a:t>Woonachtig in Oost-Nederland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423" y="3802612"/>
            <a:ext cx="1906954" cy="1906954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8</a:t>
            </a:fld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1176476215"/>
      </p:ext>
    </p:extLst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ABC197F-D650-4143-9D52-F65B74A9BCA1}"/>
              </a:ext>
            </a:extLst>
          </p:cNvPr>
          <p:cNvSpPr/>
          <p:nvPr/>
        </p:nvSpPr>
        <p:spPr>
          <a:xfrm>
            <a:off x="558264" y="4841509"/>
            <a:ext cx="10795537" cy="1535612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Over Maarten Hogt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80735E20-C7D6-48B0-8382-9E34EF9CC49A}"/>
              </a:ext>
            </a:extLst>
          </p:cNvPr>
          <p:cNvSpPr/>
          <p:nvPr/>
        </p:nvSpPr>
        <p:spPr>
          <a:xfrm rot="5400000">
            <a:off x="223595" y="5176179"/>
            <a:ext cx="1535613" cy="86627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 anchorCtr="0"/>
          <a:lstStyle/>
          <a:p>
            <a:pPr algn="ctr"/>
            <a:r>
              <a:rPr lang="nl-NL" sz="1400" dirty="0" err="1"/>
              <a:t>Key</a:t>
            </a:r>
            <a:r>
              <a:rPr lang="nl-NL" sz="1400" dirty="0"/>
              <a:t> Slides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Diazoom 8">
                <a:extLst>
                  <a:ext uri="{FF2B5EF4-FFF2-40B4-BE49-F238E27FC236}">
                    <a16:creationId xmlns:a16="http://schemas.microsoft.com/office/drawing/2014/main" id="{10D81557-47AD-40CD-9A22-5DF9344A02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4106127"/>
                  </p:ext>
                </p:extLst>
              </p:nvPr>
            </p:nvGraphicFramePr>
            <p:xfrm>
              <a:off x="1524000" y="5004920"/>
              <a:ext cx="2183182" cy="1228040"/>
            </p:xfrm>
            <a:graphic>
              <a:graphicData uri="http://schemas.microsoft.com/office/powerpoint/2016/slidezoom">
                <pslz:sldZm>
                  <pslz:sldZmObj sldId="670" cId="1176476215">
                    <pslz:zmPr id="{9AB14ABA-2264-44DA-B476-AEFFAF8A2614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83182" cy="12280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Diazoom 8">
                <a:extLst>
                  <a:ext uri="{FF2B5EF4-FFF2-40B4-BE49-F238E27FC236}">
                    <a16:creationId xmlns:a16="http://schemas.microsoft.com/office/drawing/2014/main" id="{10D81557-47AD-40CD-9A22-5DF9344A02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24000" y="5004920"/>
                <a:ext cx="2183182" cy="122804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4338356"/>
      </p:ext>
    </p:extLst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Voor wie/ Toepassing in organisaties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83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3296565839"/>
      </p:ext>
    </p:extLst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PPM Algemeen</a:t>
            </a:r>
            <a:br>
              <a:rPr lang="nl-NL" dirty="0"/>
            </a:br>
            <a:r>
              <a:rPr lang="nl-NL" dirty="0"/>
              <a:t>Scope van het projectportfolio</a:t>
            </a: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88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1365254973"/>
      </p:ext>
    </p:extLst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: ezelsoor 7">
            <a:extLst>
              <a:ext uri="{FF2B5EF4-FFF2-40B4-BE49-F238E27FC236}">
                <a16:creationId xmlns:a16="http://schemas.microsoft.com/office/drawing/2014/main" id="{BE511888-C2A0-4E2A-A88A-935D7807AE19}"/>
              </a:ext>
            </a:extLst>
          </p:cNvPr>
          <p:cNvSpPr/>
          <p:nvPr/>
        </p:nvSpPr>
        <p:spPr>
          <a:xfrm>
            <a:off x="0" y="1383030"/>
            <a:ext cx="12192000" cy="5474970"/>
          </a:xfrm>
          <a:prstGeom prst="folded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B4B288-C225-4C74-846F-476519C67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HPFM Kennismanagement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8D0B01C-7EBA-4137-9C51-0F89C405D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F0EA105-0E0E-4202-B5A3-416A2743F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2656-8159-48EC-82FD-FE7EFD814EE8}" type="slidenum">
              <a:rPr lang="nl-NL" smtClean="0"/>
              <a:t>91</a:t>
            </a:fld>
            <a:endParaRPr lang="nl-NL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Overzichtzoom 6">
                <a:extLst>
                  <a:ext uri="{FF2B5EF4-FFF2-40B4-BE49-F238E27FC236}">
                    <a16:creationId xmlns:a16="http://schemas.microsoft.com/office/drawing/2014/main" id="{B8695213-9642-433E-B8E2-1845660EB3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3247518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powerpoint/2016/summaryzoom">
                <psuz:summaryZm>
                  <psuz:summaryZmObj sectionId="{E3378B22-09CD-4ADE-B539-2D201BC41417}">
                    <psuz:zmPr id="{1070F053-1069-455A-BA06-1BB5799AE854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23A9A58-3709-4FC2-A3CE-EE7D235B165B}">
                    <psuz:zmPr id="{17AED7CF-4DDC-4EE1-8693-D1D173668D07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323070" y="152297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A931854-8617-499B-AA59-95893F4F36A5}">
                    <psuz:zmPr id="{659041C1-9CA7-4DCE-BDCF-B2EC4BC7E7F5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711460" y="2240939"/>
                          <a:ext cx="3481070" cy="19581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Overzichtzoom 6">
                <a:extLst>
                  <a:ext uri="{FF2B5EF4-FFF2-40B4-BE49-F238E27FC236}">
                    <a16:creationId xmlns:a16="http://schemas.microsoft.com/office/drawing/2014/main" id="{B8695213-9642-433E-B8E2-1845660EB3FE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838200" y="1825625"/>
                <a:ext cx="10515600" cy="4351338"/>
                <a:chOff x="838200" y="1825625"/>
                <a:chExt cx="10515600" cy="4351338"/>
              </a:xfrm>
            </p:grpSpPr>
            <p:pic>
              <p:nvPicPr>
                <p:cNvPr id="3" name="Afbeelding 3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549660" y="1977922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Afbeelding 6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1270" y="1977922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Afbeelding 9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49660" y="4066564"/>
                  <a:ext cx="3481070" cy="195810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729235639"/>
      </p:ext>
    </p:extLst>
  </p:cSld>
  <p:clrMapOvr>
    <a:masterClrMapping/>
  </p:clrMapOvr>
</p:sld>
</file>

<file path=ppt/slides/slide9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PPM Referentiemodel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DDD57-62C3-4B97-8B56-6F85FE19B237}" type="slidenum">
              <a:rPr lang="nl-NL" smtClean="0"/>
              <a:pPr/>
              <a:t>92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Slide Collectie Hogt Portfoliomanagement</a:t>
            </a:r>
          </a:p>
        </p:txBody>
      </p:sp>
    </p:spTree>
    <p:extLst>
      <p:ext uri="{BB962C8B-B14F-4D97-AF65-F5344CB8AC3E}">
        <p14:creationId xmlns:p14="http://schemas.microsoft.com/office/powerpoint/2010/main" val="176739846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0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0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</Words>
  <Application>Microsoft Office PowerPoint</Application>
  <PresentationFormat>Breedbeeld</PresentationFormat>
  <Paragraphs>105</Paragraphs>
  <Slides>6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1" baseType="lpstr">
      <vt:lpstr>Aptos</vt:lpstr>
      <vt:lpstr>Arial</vt:lpstr>
      <vt:lpstr>Calibri</vt:lpstr>
      <vt:lpstr>Calibri Light</vt:lpstr>
      <vt:lpstr>Kantoorthema</vt:lpstr>
      <vt:lpstr>PPM Algemeen Definities</vt:lpstr>
      <vt:lpstr>Mijn definitie van een projectportfolio(*)</vt:lpstr>
      <vt:lpstr>Elementen in een projectportfolio</vt:lpstr>
      <vt:lpstr>Organisatie met een projectportfolio</vt:lpstr>
      <vt:lpstr>Hoe kan dat er concreet uitzien?</vt:lpstr>
      <vt:lpstr>Mijn definitie van project portfolio management (PPM)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Maarten Hogt</dc:creator>
  <cp:lastModifiedBy>Maarten Hogt</cp:lastModifiedBy>
  <cp:revision>2</cp:revision>
  <cp:lastPrinted>2026-02-26T08:56:43Z</cp:lastPrinted>
  <dcterms:created xsi:type="dcterms:W3CDTF">2026-02-26T08:55:13Z</dcterms:created>
  <dcterms:modified xsi:type="dcterms:W3CDTF">2026-03-03T10:52:41Z</dcterms:modified>
</cp:coreProperties>
</file>